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3"/>
  </p:notesMasterIdLst>
  <p:handoutMasterIdLst>
    <p:handoutMasterId r:id="rId24"/>
  </p:handoutMasterIdLst>
  <p:sldIdLst>
    <p:sldId id="257" r:id="rId5"/>
    <p:sldId id="384" r:id="rId6"/>
    <p:sldId id="389" r:id="rId7"/>
    <p:sldId id="268" r:id="rId8"/>
    <p:sldId id="397" r:id="rId9"/>
    <p:sldId id="400" r:id="rId10"/>
    <p:sldId id="399" r:id="rId11"/>
    <p:sldId id="401" r:id="rId12"/>
    <p:sldId id="317" r:id="rId13"/>
    <p:sldId id="392" r:id="rId14"/>
    <p:sldId id="277" r:id="rId15"/>
    <p:sldId id="395" r:id="rId16"/>
    <p:sldId id="396" r:id="rId17"/>
    <p:sldId id="278" r:id="rId18"/>
    <p:sldId id="281" r:id="rId19"/>
    <p:sldId id="321" r:id="rId20"/>
    <p:sldId id="402" r:id="rId21"/>
    <p:sldId id="391" r:id="rId22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Styl z motywem 2 — Ak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725" autoAdjust="0"/>
  </p:normalViewPr>
  <p:slideViewPr>
    <p:cSldViewPr snapToGrid="0">
      <p:cViewPr varScale="1">
        <p:scale>
          <a:sx n="122" d="100"/>
          <a:sy n="122" d="100"/>
        </p:scale>
        <p:origin x="96" y="25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D4C38CF-67C2-4088-A2AD-522FD06E4E9F}" type="datetime1">
              <a:rPr lang="pl-PL" smtClean="0"/>
              <a:t>22.02.2023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BFB94E0-1F98-4426-9482-6C6FD17970C3}" type="datetime1">
              <a:rPr lang="pl-PL" smtClean="0"/>
              <a:t>22.02.2023</a:t>
            </a:fld>
            <a:endParaRPr lang="pl-PL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/>
              <a:t>Kliknij, aby edytować style wzorców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B1513CE-31DD-419A-8771-730D4114704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DDCB5A-8DF3-4145-9175-339BBE145B1B}" type="datetime1">
              <a:rPr lang="pl-PL" smtClean="0"/>
              <a:t>22.02.2023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2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B290639-4E92-4ED8-8D96-471111637F1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25DCC78-8463-444F-A0CF-2EABB296C18C}" type="datetime1">
              <a:rPr lang="pl-PL" smtClean="0"/>
              <a:t>22.02.2023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4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233BE3D-D76F-4FC3-90DD-076CC61266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A1D9C8C-C657-40A7-B3BC-81AB0E04CBBF}" type="datetime1">
              <a:rPr lang="pl-PL" smtClean="0"/>
              <a:t>22.02.2023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330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9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E8B9C0-D202-4F09-BF77-9FA608F42D5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B65CB970-E35C-4CF5-95DE-0955C0BD62D9}" type="datetime1">
              <a:rPr lang="pl-PL" smtClean="0"/>
              <a:t>22.02.2023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7CCE34D-CFF1-4FFE-815B-D050E7ED2DFD}" type="slidenum">
              <a:rPr lang="pl-PL" smtClean="0"/>
              <a:t>15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4891A17-6249-461C-B075-652AEA2598D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CE26397-7EB8-4E6D-9388-C37617315B24}" type="datetime1">
              <a:rPr lang="pl-PL" smtClean="0"/>
              <a:t>22.02.2023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094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16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22.02.2023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17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22.02.2023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490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pl-PL" sz="4800"/>
              <a:t>3DFloat</a:t>
            </a:r>
          </a:p>
        </p:txBody>
      </p:sp>
      <p:sp>
        <p:nvSpPr>
          <p:cNvPr id="14" name="Obraz — symbol zastępczy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Kolumna zawartośc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a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pl-PL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pl-PL"/>
              <a:t>Kliknij, aby edytować styl</a:t>
            </a:r>
          </a:p>
        </p:txBody>
      </p:sp>
      <p:sp>
        <p:nvSpPr>
          <p:cNvPr id="16" name="Tekst — symbol zastępczy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17" name="Zawartość — symbol zastępczy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22" name="Tekst — symbol zastępczy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pl-PL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pl-PL"/>
              <a:t>Kliknij, aby edytować style wzorca tekstu</a:t>
            </a:r>
          </a:p>
        </p:txBody>
      </p:sp>
      <p:sp>
        <p:nvSpPr>
          <p:cNvPr id="23" name="Zawartość — symbol zastępczy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18" name="Tekst — symbol zastępczy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pl-PL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pl-PL"/>
              <a:t>Kliknij, aby EDYTOWAĆ</a:t>
            </a:r>
          </a:p>
        </p:txBody>
      </p:sp>
      <p:sp>
        <p:nvSpPr>
          <p:cNvPr id="21" name="Zawartość — symbol zastępczy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pl-PL"/>
              <a:t>Kliknij, aby edytować styl</a:t>
            </a:r>
          </a:p>
        </p:txBody>
      </p:sp>
      <p:sp>
        <p:nvSpPr>
          <p:cNvPr id="10" name="Obraz — symbol zastępczy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7" name="Zawartość — symbol zastępczy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Zamkni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ytuł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1" name="Podtytuł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pl-PL">
                <a:solidFill>
                  <a:schemeClr val="tx1">
                    <a:alpha val="60000"/>
                  </a:schemeClr>
                </a:solidFill>
              </a:rPr>
              <a:t>Kliknij, aby edytować styl wzorca podtytułu</a:t>
            </a:r>
            <a:endParaRPr lang="pl-PL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Obraz — symbol zastępczy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2" name="Obraz — symbol zastępczy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45" name="Ow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46" name="Dowolny kształt: Kształt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l-PL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rtlCol="0"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w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pl-PL"/>
              <a:t>Kliknij, aby dodać tytuł</a:t>
            </a:r>
          </a:p>
        </p:txBody>
      </p:sp>
      <p:sp>
        <p:nvSpPr>
          <p:cNvPr id="7" name="Zawartość — symbol zastępczy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pl-PL" sz="1600"/>
              <a:t>Kliknij, aby dodać tekst</a:t>
            </a:r>
          </a:p>
        </p:txBody>
      </p:sp>
      <p:sp>
        <p:nvSpPr>
          <p:cNvPr id="17" name="Obraz — symbol zastępczy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2" name="Obraz — symbol zastępczy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5" name="Obraz — symbol zastępczy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2" name="Obraz — symbol zastępczy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18" name="Obraz — symbol zastępczy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19" name="Obraz — symbol zastępczy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0" name="Obraz — symbol zastępczy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Zawartość — symbol zastępczy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dział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pl-PL">
                <a:solidFill>
                  <a:schemeClr val="tx1">
                    <a:alpha val="60000"/>
                  </a:schemeClr>
                </a:solidFill>
              </a:rPr>
              <a:t>Kliknij, aby edytować styl wzorca podtytułu</a:t>
            </a:r>
            <a:endParaRPr lang="pl-PL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dział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pl-PL">
                <a:solidFill>
                  <a:schemeClr val="tx1">
                    <a:alpha val="60000"/>
                  </a:schemeClr>
                </a:solidFill>
              </a:rPr>
              <a:t>Kliknij, aby edytować styl wzorca podtytułu</a:t>
            </a:r>
            <a:endParaRPr lang="pl-PL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Oś czasu tabeli wykresó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pl-PL" dirty="0"/>
            </a:lvl1pPr>
          </a:lstStyle>
          <a:p>
            <a:pPr lvl="0" rtl="0">
              <a:lnSpc>
                <a:spcPct val="100000"/>
              </a:lnSpc>
            </a:pPr>
            <a:r>
              <a:rPr lang="pl-PL"/>
              <a:t>Kliknij, aby edytować styl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 rtlCol="0">
            <a:noAutofit/>
          </a:bodyPr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Dowolny kształt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0" name="Dowolny kształt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1" name="Dowolny kształt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12" name="Ow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7" name="Zawartość — symbol zastępczy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15" name="Obraz — symbol zastępczy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pl-PL"/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40" name="Tytuł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Zespół</a:t>
            </a:r>
          </a:p>
        </p:txBody>
      </p:sp>
      <p:grpSp>
        <p:nvGrpSpPr>
          <p:cNvPr id="51" name="Grupa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53" name="Dowolny kształt: Kształt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54" name="Ow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55" name="Ow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56" name="Obraz — symbol zastępczy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57" name="Obraz — symbol zastępczy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58" name="Obraz — symbol zastępczy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9" name="Obraz — symbol zastępczy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63" name="Tekst — symbol zastępczy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l-PL"/>
              <a:t>Imię i nazwisko</a:t>
            </a:r>
          </a:p>
        </p:txBody>
      </p:sp>
      <p:sp>
        <p:nvSpPr>
          <p:cNvPr id="61" name="Tekst — symbol zastępczy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l-PL"/>
              <a:t>Tytuł</a:t>
            </a:r>
          </a:p>
        </p:txBody>
      </p:sp>
      <p:sp>
        <p:nvSpPr>
          <p:cNvPr id="65" name="Tekst — symbol zastępczy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l-PL"/>
              <a:t>Imię i nazwisko</a:t>
            </a:r>
          </a:p>
        </p:txBody>
      </p:sp>
      <p:sp>
        <p:nvSpPr>
          <p:cNvPr id="64" name="Tekst — symbol zastępczy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l-PL"/>
              <a:t>Tytuł</a:t>
            </a:r>
          </a:p>
        </p:txBody>
      </p:sp>
      <p:sp>
        <p:nvSpPr>
          <p:cNvPr id="67" name="Tekst — symbol zastępczy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l-PL"/>
              <a:t>Imię i nazwisko</a:t>
            </a:r>
          </a:p>
        </p:txBody>
      </p:sp>
      <p:sp>
        <p:nvSpPr>
          <p:cNvPr id="66" name="Tekst — symbol zastępczy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l-PL"/>
              <a:t>Tytuł</a:t>
            </a:r>
          </a:p>
        </p:txBody>
      </p:sp>
      <p:sp>
        <p:nvSpPr>
          <p:cNvPr id="69" name="Tekst — symbol zastępczy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l-PL"/>
              <a:t>Imię i nazwisko</a:t>
            </a:r>
          </a:p>
        </p:txBody>
      </p:sp>
      <p:sp>
        <p:nvSpPr>
          <p:cNvPr id="68" name="Tekst — symbol zastępczy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l-PL"/>
              <a:t>Tytuł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Kolumna zawartości 2 (slajd porównan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w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pl-PL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pl-PL"/>
              <a:t>Kliknij, aby edytować styl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pl-PL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 rtl="0">
              <a:lnSpc>
                <a:spcPct val="100000"/>
              </a:lnSpc>
            </a:pPr>
            <a:r>
              <a:rPr lang="pl-PL" dirty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rtl="0"/>
            <a:r>
              <a:rPr lang="pl-PL"/>
              <a:t>Kliknij, aby edytować style wzorców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4800" kern="1200" dirty="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biuro@internoise.pl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8075" y="2236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pl-PL" sz="4000" dirty="0"/>
              <a:t>Strategiczna mapa hałasu miasta Torunia</a:t>
            </a:r>
            <a:br>
              <a:rPr lang="pl-PL" sz="4000" dirty="0"/>
            </a:br>
            <a:br>
              <a:rPr lang="pl-PL" sz="4000" dirty="0"/>
            </a:br>
            <a:r>
              <a:rPr lang="pl-PL" sz="4000" dirty="0"/>
              <a:t>2022 r.</a:t>
            </a:r>
          </a:p>
        </p:txBody>
      </p:sp>
      <p:pic>
        <p:nvPicPr>
          <p:cNvPr id="1028" name="Picture 4" descr="Nowy most w Toruniu oddano do użytku w grudniu 2013 r.">
            <a:extLst>
              <a:ext uri="{FF2B5EF4-FFF2-40B4-BE49-F238E27FC236}">
                <a16:creationId xmlns:a16="http://schemas.microsoft.com/office/drawing/2014/main" id="{0FB5288D-939C-A5C6-935D-78625D7A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60" y="559253"/>
            <a:ext cx="7688755" cy="573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3200" dirty="0"/>
              <a:t>Liczba ludności narażona na hałas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0F5595D-AA5F-C7F1-33E9-5D04C5AE9E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l-PL"/>
              <a:t>Wtorek, 2 lutego 20XX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34F3E81-A709-385F-744E-403E0CDA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l-PL"/>
              <a:t>Przykładowy tekst stopki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l-PL" smtClean="0"/>
              <a:pPr rtl="0">
                <a:spcAft>
                  <a:spcPts val="600"/>
                </a:spcAft>
              </a:pPr>
              <a:t>10</a:t>
            </a:fld>
            <a:endParaRPr lang="pl-PL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C3C4DA3-E0A1-4CF9-5D25-32BA2F5F8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316300"/>
              </p:ext>
            </p:extLst>
          </p:nvPr>
        </p:nvGraphicFramePr>
        <p:xfrm>
          <a:off x="914399" y="1762125"/>
          <a:ext cx="10296525" cy="424814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061540">
                  <a:extLst>
                    <a:ext uri="{9D8B030D-6E8A-4147-A177-3AD203B41FA5}">
                      <a16:colId xmlns:a16="http://schemas.microsoft.com/office/drawing/2014/main" val="610931936"/>
                    </a:ext>
                  </a:extLst>
                </a:gridCol>
                <a:gridCol w="736431">
                  <a:extLst>
                    <a:ext uri="{9D8B030D-6E8A-4147-A177-3AD203B41FA5}">
                      <a16:colId xmlns:a16="http://schemas.microsoft.com/office/drawing/2014/main" val="1448441572"/>
                    </a:ext>
                  </a:extLst>
                </a:gridCol>
                <a:gridCol w="1061540">
                  <a:extLst>
                    <a:ext uri="{9D8B030D-6E8A-4147-A177-3AD203B41FA5}">
                      <a16:colId xmlns:a16="http://schemas.microsoft.com/office/drawing/2014/main" val="3780233114"/>
                    </a:ext>
                  </a:extLst>
                </a:gridCol>
                <a:gridCol w="1062579">
                  <a:extLst>
                    <a:ext uri="{9D8B030D-6E8A-4147-A177-3AD203B41FA5}">
                      <a16:colId xmlns:a16="http://schemas.microsoft.com/office/drawing/2014/main" val="1288527903"/>
                    </a:ext>
                  </a:extLst>
                </a:gridCol>
                <a:gridCol w="1062579">
                  <a:extLst>
                    <a:ext uri="{9D8B030D-6E8A-4147-A177-3AD203B41FA5}">
                      <a16:colId xmlns:a16="http://schemas.microsoft.com/office/drawing/2014/main" val="1326727746"/>
                    </a:ext>
                  </a:extLst>
                </a:gridCol>
                <a:gridCol w="1061540">
                  <a:extLst>
                    <a:ext uri="{9D8B030D-6E8A-4147-A177-3AD203B41FA5}">
                      <a16:colId xmlns:a16="http://schemas.microsoft.com/office/drawing/2014/main" val="2330830971"/>
                    </a:ext>
                  </a:extLst>
                </a:gridCol>
                <a:gridCol w="1062579">
                  <a:extLst>
                    <a:ext uri="{9D8B030D-6E8A-4147-A177-3AD203B41FA5}">
                      <a16:colId xmlns:a16="http://schemas.microsoft.com/office/drawing/2014/main" val="1378815599"/>
                    </a:ext>
                  </a:extLst>
                </a:gridCol>
                <a:gridCol w="1062579">
                  <a:extLst>
                    <a:ext uri="{9D8B030D-6E8A-4147-A177-3AD203B41FA5}">
                      <a16:colId xmlns:a16="http://schemas.microsoft.com/office/drawing/2014/main" val="2993002602"/>
                    </a:ext>
                  </a:extLst>
                </a:gridCol>
                <a:gridCol w="1062579">
                  <a:extLst>
                    <a:ext uri="{9D8B030D-6E8A-4147-A177-3AD203B41FA5}">
                      <a16:colId xmlns:a16="http://schemas.microsoft.com/office/drawing/2014/main" val="3612461119"/>
                    </a:ext>
                  </a:extLst>
                </a:gridCol>
                <a:gridCol w="1062579">
                  <a:extLst>
                    <a:ext uri="{9D8B030D-6E8A-4147-A177-3AD203B41FA5}">
                      <a16:colId xmlns:a16="http://schemas.microsoft.com/office/drawing/2014/main" val="595286284"/>
                    </a:ext>
                  </a:extLst>
                </a:gridCol>
              </a:tblGrid>
              <a:tr h="350761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effectLst/>
                        </a:rPr>
                        <a:t>Liczba ludności narażona na hałas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826058"/>
                  </a:ext>
                </a:extLst>
              </a:tr>
              <a:tr h="35076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Zakres od [dB]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effectLst/>
                        </a:rPr>
                        <a:t>Zakres do [dB]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Hałas drogowy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Hałas szynowy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Hałas przemysłowy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Hałas lotniczy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322916"/>
                  </a:ext>
                </a:extLst>
              </a:tr>
              <a:tr h="74053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93559668"/>
                  </a:ext>
                </a:extLst>
              </a:tr>
              <a:tr h="35076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&lt;50.0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73069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148798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180398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189614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191951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193308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195509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195509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24594788"/>
                  </a:ext>
                </a:extLst>
              </a:tr>
              <a:tr h="350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50.0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54.9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35174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31993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7947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3051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1276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155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66885299"/>
                  </a:ext>
                </a:extLst>
              </a:tr>
              <a:tr h="350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55.0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59.9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40366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12388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3829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695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188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46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54629080"/>
                  </a:ext>
                </a:extLst>
              </a:tr>
              <a:tr h="350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60.0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64.9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35180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330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1064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149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94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23515835"/>
                  </a:ext>
                </a:extLst>
              </a:tr>
              <a:tr h="350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65.0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69.9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9581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258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06297057"/>
                  </a:ext>
                </a:extLst>
              </a:tr>
              <a:tr h="350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70.0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74.9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139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13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62137924"/>
                  </a:ext>
                </a:extLst>
              </a:tr>
              <a:tr h="350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75.0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79.9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83116966"/>
                  </a:ext>
                </a:extLst>
              </a:tr>
              <a:tr h="35076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&gt;80.0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effectLst/>
                        </a:rPr>
                        <a:t>0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9416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97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3200" dirty="0"/>
              <a:t>Powierzchnia hałasu w przedziałach [km2]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7BEDA80-3C96-19FD-2404-3BEAF52D2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495547"/>
              </p:ext>
            </p:extLst>
          </p:nvPr>
        </p:nvGraphicFramePr>
        <p:xfrm>
          <a:off x="971549" y="1590675"/>
          <a:ext cx="10248901" cy="457200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056631">
                  <a:extLst>
                    <a:ext uri="{9D8B030D-6E8A-4147-A177-3AD203B41FA5}">
                      <a16:colId xmlns:a16="http://schemas.microsoft.com/office/drawing/2014/main" val="1550333419"/>
                    </a:ext>
                  </a:extLst>
                </a:gridCol>
                <a:gridCol w="733024">
                  <a:extLst>
                    <a:ext uri="{9D8B030D-6E8A-4147-A177-3AD203B41FA5}">
                      <a16:colId xmlns:a16="http://schemas.microsoft.com/office/drawing/2014/main" val="3072127133"/>
                    </a:ext>
                  </a:extLst>
                </a:gridCol>
                <a:gridCol w="1056631">
                  <a:extLst>
                    <a:ext uri="{9D8B030D-6E8A-4147-A177-3AD203B41FA5}">
                      <a16:colId xmlns:a16="http://schemas.microsoft.com/office/drawing/2014/main" val="1335932296"/>
                    </a:ext>
                  </a:extLst>
                </a:gridCol>
                <a:gridCol w="1057664">
                  <a:extLst>
                    <a:ext uri="{9D8B030D-6E8A-4147-A177-3AD203B41FA5}">
                      <a16:colId xmlns:a16="http://schemas.microsoft.com/office/drawing/2014/main" val="1229158777"/>
                    </a:ext>
                  </a:extLst>
                </a:gridCol>
                <a:gridCol w="1057664">
                  <a:extLst>
                    <a:ext uri="{9D8B030D-6E8A-4147-A177-3AD203B41FA5}">
                      <a16:colId xmlns:a16="http://schemas.microsoft.com/office/drawing/2014/main" val="1031039949"/>
                    </a:ext>
                  </a:extLst>
                </a:gridCol>
                <a:gridCol w="1056631">
                  <a:extLst>
                    <a:ext uri="{9D8B030D-6E8A-4147-A177-3AD203B41FA5}">
                      <a16:colId xmlns:a16="http://schemas.microsoft.com/office/drawing/2014/main" val="3548544855"/>
                    </a:ext>
                  </a:extLst>
                </a:gridCol>
                <a:gridCol w="1057664">
                  <a:extLst>
                    <a:ext uri="{9D8B030D-6E8A-4147-A177-3AD203B41FA5}">
                      <a16:colId xmlns:a16="http://schemas.microsoft.com/office/drawing/2014/main" val="720703124"/>
                    </a:ext>
                  </a:extLst>
                </a:gridCol>
                <a:gridCol w="1057664">
                  <a:extLst>
                    <a:ext uri="{9D8B030D-6E8A-4147-A177-3AD203B41FA5}">
                      <a16:colId xmlns:a16="http://schemas.microsoft.com/office/drawing/2014/main" val="1728787854"/>
                    </a:ext>
                  </a:extLst>
                </a:gridCol>
                <a:gridCol w="1057664">
                  <a:extLst>
                    <a:ext uri="{9D8B030D-6E8A-4147-A177-3AD203B41FA5}">
                      <a16:colId xmlns:a16="http://schemas.microsoft.com/office/drawing/2014/main" val="2466891784"/>
                    </a:ext>
                  </a:extLst>
                </a:gridCol>
                <a:gridCol w="1057664">
                  <a:extLst>
                    <a:ext uri="{9D8B030D-6E8A-4147-A177-3AD203B41FA5}">
                      <a16:colId xmlns:a16="http://schemas.microsoft.com/office/drawing/2014/main" val="2933488586"/>
                    </a:ext>
                  </a:extLst>
                </a:gridCol>
              </a:tblGrid>
              <a:tr h="399446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Powierzchnia hałasu w przedziałach [km</a:t>
                      </a:r>
                      <a:r>
                        <a:rPr lang="pl-PL" sz="1600" b="0" baseline="30000">
                          <a:effectLst/>
                        </a:rPr>
                        <a:t>2</a:t>
                      </a:r>
                      <a:r>
                        <a:rPr lang="pl-PL" sz="1600" b="0">
                          <a:effectLst/>
                        </a:rPr>
                        <a:t>]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650708"/>
                  </a:ext>
                </a:extLst>
              </a:tr>
              <a:tr h="39944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Zakres od </a:t>
                      </a:r>
                      <a:r>
                        <a:rPr lang="pl-PL" sz="1600" b="0">
                          <a:effectLst/>
                        </a:rPr>
                        <a:t>[dB]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Zakres do </a:t>
                      </a:r>
                      <a:r>
                        <a:rPr lang="pl-PL" sz="1600" b="0">
                          <a:effectLst/>
                        </a:rPr>
                        <a:t>[dB]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Hałas drogowy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Hałas szynowy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Hałas przemysłowy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Hałas lotniczy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440537"/>
                  </a:ext>
                </a:extLst>
              </a:tr>
              <a:tr h="43092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78465736"/>
                  </a:ext>
                </a:extLst>
              </a:tr>
              <a:tr h="5460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&lt;50.0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66,914900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99,887800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96,244900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106,213400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123,147200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127,869700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114,934200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114,934200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22847834"/>
                  </a:ext>
                </a:extLst>
              </a:tr>
              <a:tr h="399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50.0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54.9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21,415000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8,498600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8,376700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4,284800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2,268700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0,875100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43282905"/>
                  </a:ext>
                </a:extLst>
              </a:tr>
              <a:tr h="399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55.0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59.9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12,718500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4,474000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 dirty="0">
                          <a:effectLst/>
                        </a:rPr>
                        <a:t>4,921600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2,498400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1,882200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0,324700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 dirty="0">
                          <a:effectLst/>
                        </a:rPr>
                        <a:t>0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37120909"/>
                  </a:ext>
                </a:extLst>
              </a:tr>
              <a:tr h="399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60.0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64.9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7,578000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1,759600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2,878000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1,422800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1,446600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0,18100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61159738"/>
                  </a:ext>
                </a:extLst>
              </a:tr>
              <a:tr h="399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65.0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69.9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4,483500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0,275300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1,602900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0,430200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0,342700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23137928"/>
                  </a:ext>
                </a:extLst>
              </a:tr>
              <a:tr h="399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70.0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74.9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1,857500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0,035700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0,803400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0,080100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0,000200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94432209"/>
                  </a:ext>
                </a:extLst>
              </a:tr>
              <a:tr h="399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75.0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79.9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0,199900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0,003200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0,092200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0,026400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54364487"/>
                  </a:ext>
                </a:extLst>
              </a:tr>
              <a:tr h="39944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&gt;80.0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0,036900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0,037300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0,000900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 dirty="0">
                          <a:effectLst/>
                        </a:rPr>
                        <a:t>0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81675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286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wrap="square" rtlCol="0" anchor="t">
            <a:normAutofit/>
          </a:bodyPr>
          <a:lstStyle/>
          <a:p>
            <a:pPr rtl="0"/>
            <a:r>
              <a:rPr lang="pl-PL" dirty="0"/>
              <a:t>Powierzchnia przekroczeń dopuszczalnych norm hałasu [km</a:t>
            </a:r>
            <a:r>
              <a:rPr lang="pl-PL" baseline="30000" dirty="0"/>
              <a:t>2</a:t>
            </a:r>
            <a:r>
              <a:rPr lang="pl-PL" dirty="0"/>
              <a:t>]</a:t>
            </a:r>
            <a:br>
              <a:rPr lang="pl-PL" dirty="0"/>
            </a:br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l-PL" smtClean="0"/>
              <a:pPr rtl="0">
                <a:spcAft>
                  <a:spcPts val="600"/>
                </a:spcAft>
              </a:pPr>
              <a:t>12</a:t>
            </a:fld>
            <a:endParaRPr lang="pl-PL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F87EDAC-C1DA-15C0-A3B1-0EA6C84D7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184363"/>
              </p:ext>
            </p:extLst>
          </p:nvPr>
        </p:nvGraphicFramePr>
        <p:xfrm>
          <a:off x="550863" y="1828800"/>
          <a:ext cx="10717212" cy="377189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79148">
                  <a:extLst>
                    <a:ext uri="{9D8B030D-6E8A-4147-A177-3AD203B41FA5}">
                      <a16:colId xmlns:a16="http://schemas.microsoft.com/office/drawing/2014/main" val="3913195610"/>
                    </a:ext>
                  </a:extLst>
                </a:gridCol>
                <a:gridCol w="1058912">
                  <a:extLst>
                    <a:ext uri="{9D8B030D-6E8A-4147-A177-3AD203B41FA5}">
                      <a16:colId xmlns:a16="http://schemas.microsoft.com/office/drawing/2014/main" val="2531334485"/>
                    </a:ext>
                  </a:extLst>
                </a:gridCol>
                <a:gridCol w="1379148">
                  <a:extLst>
                    <a:ext uri="{9D8B030D-6E8A-4147-A177-3AD203B41FA5}">
                      <a16:colId xmlns:a16="http://schemas.microsoft.com/office/drawing/2014/main" val="456695466"/>
                    </a:ext>
                  </a:extLst>
                </a:gridCol>
                <a:gridCol w="1380214">
                  <a:extLst>
                    <a:ext uri="{9D8B030D-6E8A-4147-A177-3AD203B41FA5}">
                      <a16:colId xmlns:a16="http://schemas.microsoft.com/office/drawing/2014/main" val="731807408"/>
                    </a:ext>
                  </a:extLst>
                </a:gridCol>
                <a:gridCol w="1380214">
                  <a:extLst>
                    <a:ext uri="{9D8B030D-6E8A-4147-A177-3AD203B41FA5}">
                      <a16:colId xmlns:a16="http://schemas.microsoft.com/office/drawing/2014/main" val="801906384"/>
                    </a:ext>
                  </a:extLst>
                </a:gridCol>
                <a:gridCol w="1379148">
                  <a:extLst>
                    <a:ext uri="{9D8B030D-6E8A-4147-A177-3AD203B41FA5}">
                      <a16:colId xmlns:a16="http://schemas.microsoft.com/office/drawing/2014/main" val="1338497067"/>
                    </a:ext>
                  </a:extLst>
                </a:gridCol>
                <a:gridCol w="1380214">
                  <a:extLst>
                    <a:ext uri="{9D8B030D-6E8A-4147-A177-3AD203B41FA5}">
                      <a16:colId xmlns:a16="http://schemas.microsoft.com/office/drawing/2014/main" val="2541076404"/>
                    </a:ext>
                  </a:extLst>
                </a:gridCol>
                <a:gridCol w="1380214">
                  <a:extLst>
                    <a:ext uri="{9D8B030D-6E8A-4147-A177-3AD203B41FA5}">
                      <a16:colId xmlns:a16="http://schemas.microsoft.com/office/drawing/2014/main" val="3712580823"/>
                    </a:ext>
                  </a:extLst>
                </a:gridCol>
              </a:tblGrid>
              <a:tr h="40092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effectLst/>
                        </a:rPr>
                        <a:t>Powierzchnia przekroczeń dopuszczalnych norm hałasu [km</a:t>
                      </a:r>
                      <a:r>
                        <a:rPr lang="pl-PL" sz="1600" b="0" baseline="30000" dirty="0">
                          <a:effectLst/>
                        </a:rPr>
                        <a:t>2</a:t>
                      </a:r>
                      <a:r>
                        <a:rPr lang="pl-PL" sz="1600" b="0" dirty="0">
                          <a:effectLst/>
                        </a:rPr>
                        <a:t>]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951836"/>
                  </a:ext>
                </a:extLst>
              </a:tr>
              <a:tr h="40092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Zakres od </a:t>
                      </a:r>
                      <a:r>
                        <a:rPr lang="pl-PL" sz="1600" b="0">
                          <a:effectLst/>
                        </a:rPr>
                        <a:t>[dB]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 dirty="0" err="1">
                          <a:effectLst/>
                        </a:rPr>
                        <a:t>Zakres</a:t>
                      </a:r>
                      <a:r>
                        <a:rPr lang="de-DE" sz="1600" b="0" dirty="0">
                          <a:effectLst/>
                        </a:rPr>
                        <a:t> do </a:t>
                      </a:r>
                      <a:r>
                        <a:rPr lang="pl-PL" sz="1600" b="0" dirty="0">
                          <a:effectLst/>
                        </a:rPr>
                        <a:t>[dB]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effectLst/>
                        </a:rPr>
                        <a:t>Hałas drogowy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effectLst/>
                        </a:rPr>
                        <a:t>Hałas szynowy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effectLst/>
                        </a:rPr>
                        <a:t>Hałas przemysłowy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808959"/>
                  </a:ext>
                </a:extLst>
              </a:tr>
              <a:tr h="64228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 dirty="0">
                          <a:effectLst/>
                        </a:rPr>
                        <a:t>LDWN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 dirty="0">
                          <a:effectLst/>
                        </a:rPr>
                        <a:t>LDWN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90044272"/>
                  </a:ext>
                </a:extLst>
              </a:tr>
              <a:tr h="6422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0,077200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0,030500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0,014600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0,017300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 dirty="0">
                          <a:effectLst/>
                        </a:rPr>
                        <a:t>0,004800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0,008400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43345475"/>
                  </a:ext>
                </a:extLst>
              </a:tr>
              <a:tr h="6422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0,099100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0,026800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0,000100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0,001800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 dirty="0">
                          <a:effectLst/>
                        </a:rPr>
                        <a:t>0,000900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79918625"/>
                  </a:ext>
                </a:extLst>
              </a:tr>
              <a:tr h="6422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0,006400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 dirty="0">
                          <a:effectLst/>
                        </a:rPr>
                        <a:t>0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24533875"/>
                  </a:ext>
                </a:extLst>
              </a:tr>
              <a:tr h="4009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&gt;15.0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 dirty="0">
                          <a:effectLst/>
                        </a:rPr>
                        <a:t>0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02490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497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wrap="square" rtlCol="0" anchor="t">
            <a:normAutofit/>
          </a:bodyPr>
          <a:lstStyle/>
          <a:p>
            <a:pPr rtl="0"/>
            <a:r>
              <a:rPr lang="pl-PL" dirty="0"/>
              <a:t>Liczba mieszkańców w przedziałach przekroczeń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l-PL" smtClean="0"/>
              <a:pPr rtl="0">
                <a:spcAft>
                  <a:spcPts val="600"/>
                </a:spcAft>
              </a:pPr>
              <a:t>13</a:t>
            </a:fld>
            <a:endParaRPr lang="pl-PL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782DD5A-F937-101E-0BBD-19FDA6F68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914853"/>
              </p:ext>
            </p:extLst>
          </p:nvPr>
        </p:nvGraphicFramePr>
        <p:xfrm>
          <a:off x="628651" y="1628775"/>
          <a:ext cx="10410823" cy="422909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39720">
                  <a:extLst>
                    <a:ext uri="{9D8B030D-6E8A-4147-A177-3AD203B41FA5}">
                      <a16:colId xmlns:a16="http://schemas.microsoft.com/office/drawing/2014/main" val="2709714871"/>
                    </a:ext>
                  </a:extLst>
                </a:gridCol>
                <a:gridCol w="1028639">
                  <a:extLst>
                    <a:ext uri="{9D8B030D-6E8A-4147-A177-3AD203B41FA5}">
                      <a16:colId xmlns:a16="http://schemas.microsoft.com/office/drawing/2014/main" val="2504609816"/>
                    </a:ext>
                  </a:extLst>
                </a:gridCol>
                <a:gridCol w="1339720">
                  <a:extLst>
                    <a:ext uri="{9D8B030D-6E8A-4147-A177-3AD203B41FA5}">
                      <a16:colId xmlns:a16="http://schemas.microsoft.com/office/drawing/2014/main" val="1380990406"/>
                    </a:ext>
                  </a:extLst>
                </a:gridCol>
                <a:gridCol w="1340756">
                  <a:extLst>
                    <a:ext uri="{9D8B030D-6E8A-4147-A177-3AD203B41FA5}">
                      <a16:colId xmlns:a16="http://schemas.microsoft.com/office/drawing/2014/main" val="2296279135"/>
                    </a:ext>
                  </a:extLst>
                </a:gridCol>
                <a:gridCol w="1340756">
                  <a:extLst>
                    <a:ext uri="{9D8B030D-6E8A-4147-A177-3AD203B41FA5}">
                      <a16:colId xmlns:a16="http://schemas.microsoft.com/office/drawing/2014/main" val="3302190789"/>
                    </a:ext>
                  </a:extLst>
                </a:gridCol>
                <a:gridCol w="1339720">
                  <a:extLst>
                    <a:ext uri="{9D8B030D-6E8A-4147-A177-3AD203B41FA5}">
                      <a16:colId xmlns:a16="http://schemas.microsoft.com/office/drawing/2014/main" val="3782265153"/>
                    </a:ext>
                  </a:extLst>
                </a:gridCol>
                <a:gridCol w="1340756">
                  <a:extLst>
                    <a:ext uri="{9D8B030D-6E8A-4147-A177-3AD203B41FA5}">
                      <a16:colId xmlns:a16="http://schemas.microsoft.com/office/drawing/2014/main" val="1634780750"/>
                    </a:ext>
                  </a:extLst>
                </a:gridCol>
                <a:gridCol w="1340756">
                  <a:extLst>
                    <a:ext uri="{9D8B030D-6E8A-4147-A177-3AD203B41FA5}">
                      <a16:colId xmlns:a16="http://schemas.microsoft.com/office/drawing/2014/main" val="1289372802"/>
                    </a:ext>
                  </a:extLst>
                </a:gridCol>
              </a:tblGrid>
              <a:tr h="604157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Liczba mieszkańców w przedziałach przekroczeń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165291"/>
                  </a:ext>
                </a:extLst>
              </a:tr>
              <a:tr h="60415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Zakres od </a:t>
                      </a:r>
                      <a:r>
                        <a:rPr lang="pl-PL" sz="1600" b="0">
                          <a:effectLst/>
                        </a:rPr>
                        <a:t>[dB]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Zakres do </a:t>
                      </a:r>
                      <a:r>
                        <a:rPr lang="pl-PL" sz="1600" b="0">
                          <a:effectLst/>
                        </a:rPr>
                        <a:t>[dB]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Hałas drogowy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Hałas szynowy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>
                          <a:effectLst/>
                        </a:rPr>
                        <a:t>Hałas przemysłowy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602307"/>
                  </a:ext>
                </a:extLst>
              </a:tr>
              <a:tr h="60415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LDWN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LN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19277136"/>
                  </a:ext>
                </a:extLst>
              </a:tr>
              <a:tr h="604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240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2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135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69984183"/>
                  </a:ext>
                </a:extLst>
              </a:tr>
              <a:tr h="604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19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00151146"/>
                  </a:ext>
                </a:extLst>
              </a:tr>
              <a:tr h="604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10.0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15.0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46378497"/>
                  </a:ext>
                </a:extLst>
              </a:tr>
              <a:tr h="6041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&gt;15.0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>
                          <a:effectLst/>
                        </a:rPr>
                        <a:t>0</a:t>
                      </a:r>
                      <a:endParaRPr lang="de-DE" sz="1600" b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de-DE" sz="1600" b="0" dirty="0">
                          <a:effectLst/>
                        </a:rPr>
                        <a:t>0</a:t>
                      </a:r>
                      <a:endParaRPr lang="de-DE" sz="1600" b="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86794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203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102D8-1D22-4940-AF19-07CF3A0D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wrap="square" rtlCol="0" anchor="t">
            <a:noAutofit/>
          </a:bodyPr>
          <a:lstStyle/>
          <a:p>
            <a:pPr rtl="0"/>
            <a:r>
              <a:rPr lang="pl-PL" sz="2400" dirty="0"/>
              <a:t>Porównanie liczby ludności narażonej na ponadnormatywny hałas – poprzednia mapa oraz obecna</a:t>
            </a:r>
          </a:p>
        </p:txBody>
      </p:sp>
      <p:sp>
        <p:nvSpPr>
          <p:cNvPr id="16" name="Numer slajdu — symbol zastępczy 15">
            <a:extLst>
              <a:ext uri="{FF2B5EF4-FFF2-40B4-BE49-F238E27FC236}">
                <a16:creationId xmlns:a16="http://schemas.microsoft.com/office/drawing/2014/main" id="{3F8A62C8-5437-4C47-AC0F-0605F84C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l-PL" smtClean="0"/>
              <a:pPr rtl="0">
                <a:spcAft>
                  <a:spcPts val="600"/>
                </a:spcAft>
              </a:pPr>
              <a:t>14</a:t>
            </a:fld>
            <a:endParaRPr lang="pl-PL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8FD814E-2D59-C76C-3409-E5A028DC7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537684"/>
              </p:ext>
            </p:extLst>
          </p:nvPr>
        </p:nvGraphicFramePr>
        <p:xfrm>
          <a:off x="692370" y="1705426"/>
          <a:ext cx="10807260" cy="430555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064145">
                  <a:extLst>
                    <a:ext uri="{9D8B030D-6E8A-4147-A177-3AD203B41FA5}">
                      <a16:colId xmlns:a16="http://schemas.microsoft.com/office/drawing/2014/main" val="102401995"/>
                    </a:ext>
                  </a:extLst>
                </a:gridCol>
                <a:gridCol w="2394931">
                  <a:extLst>
                    <a:ext uri="{9D8B030D-6E8A-4147-A177-3AD203B41FA5}">
                      <a16:colId xmlns:a16="http://schemas.microsoft.com/office/drawing/2014/main" val="2837380972"/>
                    </a:ext>
                  </a:extLst>
                </a:gridCol>
                <a:gridCol w="2132768">
                  <a:extLst>
                    <a:ext uri="{9D8B030D-6E8A-4147-A177-3AD203B41FA5}">
                      <a16:colId xmlns:a16="http://schemas.microsoft.com/office/drawing/2014/main" val="2452088767"/>
                    </a:ext>
                  </a:extLst>
                </a:gridCol>
                <a:gridCol w="2238789">
                  <a:extLst>
                    <a:ext uri="{9D8B030D-6E8A-4147-A177-3AD203B41FA5}">
                      <a16:colId xmlns:a16="http://schemas.microsoft.com/office/drawing/2014/main" val="762172854"/>
                    </a:ext>
                  </a:extLst>
                </a:gridCol>
                <a:gridCol w="1976627">
                  <a:extLst>
                    <a:ext uri="{9D8B030D-6E8A-4147-A177-3AD203B41FA5}">
                      <a16:colId xmlns:a16="http://schemas.microsoft.com/office/drawing/2014/main" val="3530510979"/>
                    </a:ext>
                  </a:extLst>
                </a:gridCol>
              </a:tblGrid>
              <a:tr h="1199162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Rodzaj hałasu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2067" marR="222067" marT="111033" marB="111033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Liczba ludności narażona na</a:t>
                      </a:r>
                      <a:endParaRPr lang="pl-PL" sz="4400" b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ponadnormatywny hałas – mapa 2017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2067" marR="222067" marT="111033" marB="111033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>
                          <a:solidFill>
                            <a:schemeClr val="tx1"/>
                          </a:solidFill>
                          <a:effectLst/>
                        </a:rPr>
                        <a:t>Liczba ludności narażona na</a:t>
                      </a:r>
                      <a:endParaRPr lang="pl-PL" sz="4400" b="1" u="none" strike="noStrike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>
                          <a:solidFill>
                            <a:schemeClr val="tx1"/>
                          </a:solidFill>
                          <a:effectLst/>
                        </a:rPr>
                        <a:t>ponadnormatywny hałas – obecnie</a:t>
                      </a:r>
                      <a:endParaRPr lang="pl-PL" sz="4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2067" marR="222067" marT="111033" marB="111033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025660"/>
                  </a:ext>
                </a:extLst>
              </a:tr>
              <a:tr h="55609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>
                          <a:solidFill>
                            <a:schemeClr val="tx1"/>
                          </a:solidFill>
                          <a:effectLst/>
                        </a:rPr>
                        <a:t>LDWN</a:t>
                      </a:r>
                      <a:endParaRPr lang="pl-PL" sz="4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>
                          <a:solidFill>
                            <a:schemeClr val="tx1"/>
                          </a:solidFill>
                          <a:effectLst/>
                        </a:rPr>
                        <a:t>LN</a:t>
                      </a:r>
                      <a:endParaRPr lang="pl-PL" sz="4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>
                          <a:solidFill>
                            <a:schemeClr val="tx1"/>
                          </a:solidFill>
                          <a:effectLst/>
                        </a:rPr>
                        <a:t>LDWN</a:t>
                      </a:r>
                      <a:endParaRPr lang="pl-PL" sz="4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>
                          <a:solidFill>
                            <a:schemeClr val="tx1"/>
                          </a:solidFill>
                          <a:effectLst/>
                        </a:rPr>
                        <a:t>LN</a:t>
                      </a:r>
                      <a:endParaRPr lang="pl-PL" sz="4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extLst>
                  <a:ext uri="{0D108BD9-81ED-4DB2-BD59-A6C34878D82A}">
                    <a16:rowId xmlns:a16="http://schemas.microsoft.com/office/drawing/2014/main" val="222402888"/>
                  </a:ext>
                </a:extLst>
              </a:tr>
              <a:tr h="55609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>
                          <a:solidFill>
                            <a:schemeClr val="tx1"/>
                          </a:solidFill>
                          <a:effectLst/>
                        </a:rPr>
                        <a:t>Drogowy</a:t>
                      </a:r>
                      <a:endParaRPr lang="pl-PL" sz="4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4512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1970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259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extLst>
                  <a:ext uri="{0D108BD9-81ED-4DB2-BD59-A6C34878D82A}">
                    <a16:rowId xmlns:a16="http://schemas.microsoft.com/office/drawing/2014/main" val="2554152044"/>
                  </a:ext>
                </a:extLst>
              </a:tr>
              <a:tr h="55609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Kolejowy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extLst>
                  <a:ext uri="{0D108BD9-81ED-4DB2-BD59-A6C34878D82A}">
                    <a16:rowId xmlns:a16="http://schemas.microsoft.com/office/drawing/2014/main" val="3759914942"/>
                  </a:ext>
                </a:extLst>
              </a:tr>
              <a:tr h="55609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Przemysłowy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440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950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135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extLst>
                  <a:ext uri="{0D108BD9-81ED-4DB2-BD59-A6C34878D82A}">
                    <a16:rowId xmlns:a16="http://schemas.microsoft.com/office/drawing/2014/main" val="2954992400"/>
                  </a:ext>
                </a:extLst>
              </a:tr>
              <a:tr h="55609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Tramwajowy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4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550" marR="166550" marT="23132" marB="0" anchor="ctr"/>
                </a:tc>
                <a:extLst>
                  <a:ext uri="{0D108BD9-81ED-4DB2-BD59-A6C34878D82A}">
                    <a16:rowId xmlns:a16="http://schemas.microsoft.com/office/drawing/2014/main" val="1902931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947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47788B34-4190-4916-9048-47720EA5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93" y="266643"/>
            <a:ext cx="11097551" cy="1332000"/>
          </a:xfrm>
        </p:spPr>
        <p:txBody>
          <a:bodyPr rtlCol="0"/>
          <a:lstStyle/>
          <a:p>
            <a:pPr rtl="0"/>
            <a:r>
              <a:rPr lang="pl-PL" dirty="0"/>
              <a:t>Tereny zagrożone hałasem</a:t>
            </a:r>
          </a:p>
        </p:txBody>
      </p:sp>
      <p:sp>
        <p:nvSpPr>
          <p:cNvPr id="16" name="Numer slajdu — symbol zastępczy 15">
            <a:extLst>
              <a:ext uri="{FF2B5EF4-FFF2-40B4-BE49-F238E27FC236}">
                <a16:creationId xmlns:a16="http://schemas.microsoft.com/office/drawing/2014/main" id="{CF0A8666-4477-461C-A79D-E91232EE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15</a:t>
            </a:fld>
            <a:endParaRPr lang="pl-PL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8E71C33-2717-54ED-F7E6-19E1A4DA2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892641"/>
              </p:ext>
            </p:extLst>
          </p:nvPr>
        </p:nvGraphicFramePr>
        <p:xfrm>
          <a:off x="619125" y="1695450"/>
          <a:ext cx="10934700" cy="479548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406224">
                  <a:extLst>
                    <a:ext uri="{9D8B030D-6E8A-4147-A177-3AD203B41FA5}">
                      <a16:colId xmlns:a16="http://schemas.microsoft.com/office/drawing/2014/main" val="3388430210"/>
                    </a:ext>
                  </a:extLst>
                </a:gridCol>
                <a:gridCol w="8528476">
                  <a:extLst>
                    <a:ext uri="{9D8B030D-6E8A-4147-A177-3AD203B41FA5}">
                      <a16:colId xmlns:a16="http://schemas.microsoft.com/office/drawing/2014/main" val="2645386309"/>
                    </a:ext>
                  </a:extLst>
                </a:gridCol>
              </a:tblGrid>
              <a:tr h="4422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000">
                          <a:effectLst/>
                        </a:rPr>
                        <a:t>Rodzaj hałasu</a:t>
                      </a:r>
                      <a:endParaRPr lang="de-DE" sz="2000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000">
                          <a:effectLst/>
                        </a:rPr>
                        <a:t>Przekroczenie wskaźnika LDWN/LN</a:t>
                      </a:r>
                      <a:endParaRPr lang="de-DE" sz="2000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4732844"/>
                  </a:ext>
                </a:extLst>
              </a:tr>
              <a:tr h="27996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000">
                          <a:effectLst/>
                        </a:rPr>
                        <a:t>Drogowy</a:t>
                      </a:r>
                      <a:endParaRPr lang="de-DE" sz="2000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000" dirty="0">
                          <a:effectLst/>
                        </a:rPr>
                        <a:t>Rejony ulic: Olsztyńska, Szosa Lubicka, Wyszyńskiego, Konstytucji 3 Maja, </a:t>
                      </a:r>
                      <a:r>
                        <a:rPr lang="pl-PL" sz="2000" dirty="0" err="1">
                          <a:effectLst/>
                        </a:rPr>
                        <a:t>Ślaskiego</a:t>
                      </a:r>
                      <a:r>
                        <a:rPr lang="pl-PL" sz="2000" dirty="0">
                          <a:effectLst/>
                        </a:rPr>
                        <a:t>, Przy Skarpie, Kościuszki, Batorego, Skłodowskiej-Curie, Polna, Św. Józefa, Szosa Chełmińska, Legionów, Warneńczyka, Dobrzyńska, Przy </a:t>
                      </a:r>
                      <a:r>
                        <a:rPr lang="pl-PL" sz="2000" dirty="0" err="1">
                          <a:effectLst/>
                        </a:rPr>
                        <a:t>Kaszowniku</a:t>
                      </a:r>
                      <a:r>
                        <a:rPr lang="pl-PL" sz="2000" dirty="0">
                          <a:effectLst/>
                        </a:rPr>
                        <a:t>, Kraszewskiego, Fałata, Broniewskiego, Szosa Okrężna, Poznańska, Łódzka, </a:t>
                      </a:r>
                      <a:r>
                        <a:rPr lang="pl-PL" sz="2000" dirty="0" err="1">
                          <a:effectLst/>
                        </a:rPr>
                        <a:t>Rudacka</a:t>
                      </a:r>
                      <a:r>
                        <a:rPr lang="pl-PL" sz="2000" dirty="0">
                          <a:effectLst/>
                        </a:rPr>
                        <a:t>, Polna</a:t>
                      </a:r>
                      <a:endParaRPr lang="de-DE" sz="2000" dirty="0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1792875"/>
                  </a:ext>
                </a:extLst>
              </a:tr>
              <a:tr h="6878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000">
                          <a:effectLst/>
                        </a:rPr>
                        <a:t>Kolejowy</a:t>
                      </a:r>
                      <a:endParaRPr lang="de-DE" sz="2000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000">
                          <a:effectLst/>
                        </a:rPr>
                        <a:t>Rejony ulic: Sobieskiego, Skłodowskiej Curie, Podgórska, Poznańska</a:t>
                      </a:r>
                      <a:endParaRPr lang="de-DE" sz="2000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7389766"/>
                  </a:ext>
                </a:extLst>
              </a:tr>
              <a:tr h="4422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000">
                          <a:effectLst/>
                        </a:rPr>
                        <a:t>Przemysł</a:t>
                      </a:r>
                      <a:endParaRPr lang="de-DE" sz="2000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2000" dirty="0">
                          <a:effectLst/>
                        </a:rPr>
                        <a:t>Słowackiego (zajezdnia tramwajowa), Zakątek, Ceramiczna, Droga </a:t>
                      </a:r>
                      <a:r>
                        <a:rPr lang="pl-PL" sz="2000" dirty="0" err="1">
                          <a:effectLst/>
                        </a:rPr>
                        <a:t>Trzeposka</a:t>
                      </a:r>
                      <a:r>
                        <a:rPr lang="pl-PL" sz="2000" dirty="0">
                          <a:effectLst/>
                        </a:rPr>
                        <a:t>, Włocławska</a:t>
                      </a:r>
                      <a:endParaRPr lang="de-DE" sz="2000" dirty="0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740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547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93" y="989132"/>
            <a:ext cx="4500562" cy="1562959"/>
          </a:xfrm>
        </p:spPr>
        <p:txBody>
          <a:bodyPr rtlCol="0"/>
          <a:lstStyle/>
          <a:p>
            <a:pPr rtl="0"/>
            <a:r>
              <a:rPr lang="pl-PL" dirty="0"/>
              <a:t>Podsumowanie</a:t>
            </a:r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35974" y="2595816"/>
            <a:ext cx="11405163" cy="3420188"/>
          </a:xfrm>
        </p:spPr>
        <p:txBody>
          <a:bodyPr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l-PL" sz="1800" dirty="0">
                <a:latin typeface="Aller" panose="02000503030000020004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pl-PL" sz="1800" dirty="0">
                <a:effectLst/>
                <a:latin typeface="Aller" panose="02000503030000020004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rzekroczenia dopuszczalnych poziomów hałasu w środowisku, występują dla źródeł hałasu drogowego, kolejowego oraz przemysłowego.</a:t>
            </a:r>
            <a:endParaRPr lang="pl-PL" sz="1800" dirty="0">
              <a:latin typeface="Aller" panose="02000503030000020004" pitchFamily="2" charset="-18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Aller" panose="02000503030000020004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Jednak w skali całego miasta, można traktować to jako zjawisko incydentalne. Świadczy o tym liczba osób narażonych na hałas przekraczający normy – 259 osób dla hałasu pochodzącego od dróg, 2 osoby dla hałasu pochodzącego od kolei oraz 135 dla hałasu pochodzącego od obiektów przemysłowych.</a:t>
            </a:r>
            <a:endParaRPr lang="de-DE" sz="1800" dirty="0">
              <a:effectLst/>
              <a:latin typeface="Aller" panose="02000503030000020004" pitchFamily="2" charset="-18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Aller" panose="02000503030000020004" pitchFamily="2" charset="-18"/>
                <a:ea typeface="SimSun" panose="02010600030101010101" pitchFamily="2" charset="-122"/>
                <a:cs typeface="Calibri" panose="020F0502020204030204" pitchFamily="34" charset="0"/>
              </a:rPr>
              <a:t>Wymienione zestawy map oraz zestawienia tabelaryczne wyników obliczeń stanowią materiał wyjściowy do opracowania i uchwalenia przez Marszałka Województwa Kujawsko-Pomorskiego kolejnego (trzeciego) programu ochrony środowiska przed hałasem, którego celem będzie dostosowanie poziomu hałasu do poziomu dopuszczalnego.</a:t>
            </a:r>
            <a:endParaRPr lang="de-DE" sz="1800" dirty="0">
              <a:effectLst/>
              <a:latin typeface="Aller" panose="02000503030000020004" pitchFamily="2" charset="-18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de-DE" sz="1400" dirty="0">
              <a:effectLst/>
              <a:latin typeface="Aller" panose="02000503030000020004" pitchFamily="2" charset="-18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16</a:t>
            </a:fld>
            <a:endParaRPr lang="pl-PL"/>
          </a:p>
        </p:txBody>
      </p:sp>
      <p:pic>
        <p:nvPicPr>
          <p:cNvPr id="9218" name="Picture 2" descr="Zmodernizowane torowisko przy ul. Bydgoskiej">
            <a:extLst>
              <a:ext uri="{FF2B5EF4-FFF2-40B4-BE49-F238E27FC236}">
                <a16:creationId xmlns:a16="http://schemas.microsoft.com/office/drawing/2014/main" id="{AA9BF29B-3CB5-E14B-3E69-C09F60E96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13" y="196900"/>
            <a:ext cx="3648150" cy="24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93" y="989132"/>
            <a:ext cx="4500562" cy="1562959"/>
          </a:xfrm>
        </p:spPr>
        <p:txBody>
          <a:bodyPr rtlCol="0"/>
          <a:lstStyle/>
          <a:p>
            <a:pPr rtl="0"/>
            <a:r>
              <a:rPr lang="pl-PL" dirty="0"/>
              <a:t>Podsumowanie</a:t>
            </a:r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35974" y="2748285"/>
            <a:ext cx="11405163" cy="3420188"/>
          </a:xfrm>
        </p:spPr>
        <p:txBody>
          <a:bodyPr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Aller" panose="02000503030000020004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Walka z nadmiernym hałasem powinna skupić się na lokalnych uwarunkowaniach takich jak utrzymanie nawierzchni dróg w dobrym stanie technicznym, kontrola prędkości ruchu czy stosowanie nasadzeń zieleni izolacyjnej (np. roślin zimozielonych). Ekrany akustyczne należy traktować jako ostateczność.</a:t>
            </a:r>
          </a:p>
          <a:p>
            <a:pPr algn="just">
              <a:lnSpc>
                <a:spcPct val="150000"/>
              </a:lnSpc>
            </a:pPr>
            <a:r>
              <a:rPr lang="pl-PL" sz="1800" dirty="0">
                <a:latin typeface="Aller" panose="02000503030000020004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Podstawowym narzędziem powinno jednak pozostać właściwe planowanie przestrzenne – odpowiednie zapisy MPZP mogą zawczasu wyeliminować rejony tzw. konfliktów akustycznych. </a:t>
            </a:r>
            <a:endParaRPr lang="de-DE" sz="1800" dirty="0">
              <a:effectLst/>
              <a:latin typeface="Aller" panose="02000503030000020004" pitchFamily="2" charset="-18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Aller" panose="02000503030000020004" pitchFamily="2" charset="-18"/>
                <a:ea typeface="SimSun" panose="02010600030101010101" pitchFamily="2" charset="-122"/>
                <a:cs typeface="Times New Roman" panose="02020603050405020304" pitchFamily="18" charset="0"/>
              </a:rPr>
              <a:t>Przedstawione wyniki mapy akustycznej należy uznać za bardzo dobre w skali całego kraju. Można zatem założyć, że Toruń znajduje się w czołówce miast o najmniejszych przekroczeniach dopuszczalnych norm hałasu. </a:t>
            </a:r>
            <a:endParaRPr lang="de-DE" sz="1800" dirty="0">
              <a:effectLst/>
              <a:latin typeface="Aller" panose="02000503030000020004" pitchFamily="2" charset="-18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17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9AB33FA-28EA-C790-3B05-B6A65C118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83" y="279285"/>
            <a:ext cx="4854633" cy="2272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05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E4C9985-10BB-D8ED-988F-4BD3701F96AE}"/>
              </a:ext>
            </a:extLst>
          </p:cNvPr>
          <p:cNvSpPr txBox="1"/>
          <p:nvPr/>
        </p:nvSpPr>
        <p:spPr>
          <a:xfrm>
            <a:off x="2946400" y="1032812"/>
            <a:ext cx="7002463" cy="133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pl-PL" sz="4800" kern="1200" dirty="0">
                <a:latin typeface="Times New Roman" panose="02020603050405020304" pitchFamily="18" charset="0"/>
                <a:ea typeface="+mj-ea"/>
                <a:cs typeface="+mj-cs"/>
              </a:rPr>
              <a:t>http://mapahalasu.torun.pl/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pl-PL" smtClean="0"/>
              <a:pPr>
                <a:spcAft>
                  <a:spcPts val="600"/>
                </a:spcAft>
              </a:pPr>
              <a:t>18</a:t>
            </a:fld>
            <a:endParaRPr lang="pl-PL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F74F72C5-B2EB-CE34-C3B5-8BAC891E1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4361"/>
              </p:ext>
            </p:extLst>
          </p:nvPr>
        </p:nvGraphicFramePr>
        <p:xfrm>
          <a:off x="550863" y="2607334"/>
          <a:ext cx="11090275" cy="299135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653284">
                  <a:extLst>
                    <a:ext uri="{9D8B030D-6E8A-4147-A177-3AD203B41FA5}">
                      <a16:colId xmlns:a16="http://schemas.microsoft.com/office/drawing/2014/main" val="2400424204"/>
                    </a:ext>
                  </a:extLst>
                </a:gridCol>
                <a:gridCol w="3092674">
                  <a:extLst>
                    <a:ext uri="{9D8B030D-6E8A-4147-A177-3AD203B41FA5}">
                      <a16:colId xmlns:a16="http://schemas.microsoft.com/office/drawing/2014/main" val="2744039156"/>
                    </a:ext>
                  </a:extLst>
                </a:gridCol>
                <a:gridCol w="4344317">
                  <a:extLst>
                    <a:ext uri="{9D8B030D-6E8A-4147-A177-3AD203B41FA5}">
                      <a16:colId xmlns:a16="http://schemas.microsoft.com/office/drawing/2014/main" val="2376200079"/>
                    </a:ext>
                  </a:extLst>
                </a:gridCol>
              </a:tblGrid>
              <a:tr h="1495678">
                <a:tc>
                  <a:txBody>
                    <a:bodyPr/>
                    <a:lstStyle/>
                    <a:p>
                      <a:pPr marR="114935" algn="ctr">
                        <a:lnSpc>
                          <a:spcPct val="150000"/>
                        </a:lnSpc>
                      </a:pPr>
                      <a:r>
                        <a:rPr lang="pl-PL" sz="1600" b="1" dirty="0">
                          <a:effectLst/>
                        </a:rPr>
                        <a:t>Podmiot odpowiedzialny za realizację strategicznej mapy hałasu (Zamawiający)</a:t>
                      </a:r>
                      <a:endParaRPr lang="de-DE" sz="1600" b="1" dirty="0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2883" marR="92883" marT="0" marB="0" anchor="ctr"/>
                </a:tc>
                <a:tc>
                  <a:txBody>
                    <a:bodyPr/>
                    <a:lstStyle/>
                    <a:p>
                      <a:pPr marR="112395" algn="ctr">
                        <a:lnSpc>
                          <a:spcPct val="150000"/>
                        </a:lnSpc>
                      </a:pP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Gmina Miasta Toruń z siedzibą w Toruniu </a:t>
                      </a:r>
                      <a:endParaRPr lang="de-D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07315" algn="ctr">
                        <a:lnSpc>
                          <a:spcPct val="150000"/>
                        </a:lnSpc>
                      </a:pP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ul. Wały Gen. Sikorskiego 8, 87-100 Toruń</a:t>
                      </a:r>
                      <a:endParaRPr lang="de-D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R="107315" algn="ctr">
                        <a:lnSpc>
                          <a:spcPct val="150000"/>
                        </a:lnSpc>
                      </a:pP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Email: wsie@um.torun.pl</a:t>
                      </a:r>
                      <a:endParaRPr lang="de-D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R="107315" algn="ctr">
                        <a:lnSpc>
                          <a:spcPct val="150000"/>
                        </a:lnSpc>
                      </a:pP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Tel. 56 611 86 93</a:t>
                      </a:r>
                      <a:endParaRPr lang="de-D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9945501"/>
                  </a:ext>
                </a:extLst>
              </a:tr>
              <a:tr h="1495678">
                <a:tc>
                  <a:txBody>
                    <a:bodyPr/>
                    <a:lstStyle/>
                    <a:p>
                      <a:pPr marR="114935" algn="ctr">
                        <a:lnSpc>
                          <a:spcPct val="150000"/>
                        </a:lnSpc>
                      </a:pPr>
                      <a:r>
                        <a:rPr lang="pl-PL" sz="1600" b="1">
                          <a:effectLst/>
                        </a:rPr>
                        <a:t>Podmiot wykonujący mapę akustyczną (Wykonawca)</a:t>
                      </a:r>
                      <a:endParaRPr lang="de-DE" sz="1600" b="1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2883" marR="92883" marT="0" marB="0" anchor="ctr"/>
                </a:tc>
                <a:tc>
                  <a:txBody>
                    <a:bodyPr/>
                    <a:lstStyle/>
                    <a:p>
                      <a:pPr marR="112395" algn="ctr">
                        <a:lnSpc>
                          <a:spcPct val="150000"/>
                        </a:lnSpc>
                      </a:pPr>
                      <a:r>
                        <a:rPr lang="pl-PL" sz="1600" b="1" dirty="0">
                          <a:effectLst/>
                        </a:rPr>
                        <a:t>Internoise Marek Jucewicz</a:t>
                      </a:r>
                      <a:endParaRPr lang="de-DE" sz="1600" b="1" dirty="0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2883" marR="92883" marT="0" marB="0" anchor="ctr"/>
                </a:tc>
                <a:tc>
                  <a:txBody>
                    <a:bodyPr/>
                    <a:lstStyle/>
                    <a:p>
                      <a:pPr marR="107315" algn="ctr">
                        <a:lnSpc>
                          <a:spcPct val="150000"/>
                        </a:lnSpc>
                      </a:pPr>
                      <a:r>
                        <a:rPr lang="pl-PL" sz="1600" b="1" dirty="0">
                          <a:effectLst/>
                        </a:rPr>
                        <a:t>Ul. Witkiewicza 1A, 80-319 Gdańsk</a:t>
                      </a:r>
                      <a:endParaRPr lang="de-DE" sz="1600" b="1" dirty="0">
                        <a:effectLst/>
                      </a:endParaRPr>
                    </a:p>
                    <a:p>
                      <a:pPr marR="107315" algn="ctr">
                        <a:lnSpc>
                          <a:spcPct val="150000"/>
                        </a:lnSpc>
                      </a:pPr>
                      <a:r>
                        <a:rPr lang="pl-PL" sz="1600" b="1" dirty="0">
                          <a:effectLst/>
                        </a:rPr>
                        <a:t>Email: </a:t>
                      </a:r>
                      <a:r>
                        <a:rPr lang="pl-PL" sz="1600" b="1" u="sng" dirty="0">
                          <a:effectLst/>
                          <a:hlinkClick r:id="rId2"/>
                        </a:rPr>
                        <a:t>biuro@internoise.pl</a:t>
                      </a:r>
                      <a:endParaRPr lang="de-DE" sz="1600" b="1" dirty="0">
                        <a:effectLst/>
                      </a:endParaRPr>
                    </a:p>
                    <a:p>
                      <a:pPr marR="107315" algn="ctr">
                        <a:lnSpc>
                          <a:spcPct val="150000"/>
                        </a:lnSpc>
                      </a:pPr>
                      <a:r>
                        <a:rPr lang="pl-PL" sz="1600" b="1" dirty="0">
                          <a:effectLst/>
                        </a:rPr>
                        <a:t>Tel. 604141039</a:t>
                      </a:r>
                      <a:endParaRPr lang="de-DE" sz="1600" b="1" dirty="0">
                        <a:effectLst/>
                        <a:latin typeface="Aller" panose="02000503030000020004" pitchFamily="2" charset="-18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2883" marR="92883" marT="0" marB="0" anchor="ctr"/>
                </a:tc>
                <a:extLst>
                  <a:ext uri="{0D108BD9-81ED-4DB2-BD59-A6C34878D82A}">
                    <a16:rowId xmlns:a16="http://schemas.microsoft.com/office/drawing/2014/main" val="1450267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05" y="4944253"/>
            <a:ext cx="4500562" cy="1562959"/>
          </a:xfrm>
        </p:spPr>
        <p:txBody>
          <a:bodyPr rtlCol="0"/>
          <a:lstStyle/>
          <a:p>
            <a:pPr rtl="0"/>
            <a:r>
              <a:rPr lang="pl-PL" dirty="0"/>
              <a:t>Wstęp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2</a:t>
            </a:fld>
            <a:endParaRPr lang="pl-PL"/>
          </a:p>
        </p:txBody>
      </p:sp>
      <p:sp>
        <p:nvSpPr>
          <p:cNvPr id="12" name="Zawartość — symbol zastępczy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54096" y="3873731"/>
            <a:ext cx="8849729" cy="2352502"/>
          </a:xfrm>
          <a:noFill/>
        </p:spPr>
        <p:txBody>
          <a:bodyPr rtlCol="0">
            <a:noAutofit/>
          </a:bodyPr>
          <a:lstStyle/>
          <a:p>
            <a:pPr marL="0" indent="0" algn="just" rtl="0">
              <a:buNone/>
            </a:pPr>
            <a:r>
              <a:rPr lang="pl-PL" sz="1700" dirty="0"/>
              <a:t>Strategiczne mapy hałasu, od czwartej edycji (2022), są realizowane według wspólnej metody oceny hałasu stosowanej w krajach członkowskich UE, określonej w Załączniku do Dyrektywy Komisji (UE) 2015/996  Metody oceny na potrzeby ustalania wskaźników hałasu, o których mowa w art. 6 Dyrektywy 2002/49/WE , zwanej dalej CNOSSOS-EU. Metoda ta służy do obliczania długookresowych wskaźników oceny hałasu, z uwzględnieniem zjawisk towarzyszących propagacji hałasu w środowisku, na podstawie modelu emisji hałasu z różnych źródeł. </a:t>
            </a:r>
          </a:p>
          <a:p>
            <a:pPr marL="0" indent="0" algn="just">
              <a:buNone/>
            </a:pPr>
            <a:r>
              <a:rPr lang="pl-PL" sz="1600" dirty="0">
                <a:effectLst/>
                <a:latin typeface="Aller" panose="02000503030000020004" pitchFamily="2" charset="-18"/>
                <a:ea typeface="SimSun" panose="02010600030101010101" pitchFamily="2" charset="-122"/>
                <a:cs typeface="Calibri" panose="020F0502020204030204" pitchFamily="34" charset="0"/>
              </a:rPr>
              <a:t>Wyniki map stanowią materiał wyjściowy do opracowania przez Marszałka Województwa kolejnego (trzeciego) programu ochrony środowiska przed hałasem, którego celem będzie dostosowanie poziomu hałasu do poziomu dopuszczalnego.</a:t>
            </a:r>
            <a:endParaRPr lang="de-DE" sz="1600" dirty="0">
              <a:effectLst/>
              <a:latin typeface="Aller" panose="02000503030000020004" pitchFamily="2" charset="-18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endParaRPr lang="pl-PL" sz="1700" dirty="0"/>
          </a:p>
          <a:p>
            <a:pPr marL="0" indent="0" algn="just" rtl="0">
              <a:buNone/>
            </a:pPr>
            <a:endParaRPr lang="pl-PL" sz="1700" dirty="0"/>
          </a:p>
        </p:txBody>
      </p:sp>
      <p:pic>
        <p:nvPicPr>
          <p:cNvPr id="2050" name="Picture 2" descr="Trzy oferty na przedłużenie linii tramwajowej w Toruniu foto: MZK">
            <a:extLst>
              <a:ext uri="{FF2B5EF4-FFF2-40B4-BE49-F238E27FC236}">
                <a16:creationId xmlns:a16="http://schemas.microsoft.com/office/drawing/2014/main" id="{FE46588C-4A75-A9B3-77BF-BB9A901E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2997" cy="38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521B42C-6FAC-4893-3B98-3A6E1265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06" y="1"/>
            <a:ext cx="5697894" cy="379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rtlCol="0"/>
          <a:lstStyle/>
          <a:p>
            <a:pPr rtl="0"/>
            <a:r>
              <a:rPr lang="pl-PL" dirty="0"/>
              <a:t>Wykonane mapy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2677306"/>
            <a:ext cx="5891501" cy="3415519"/>
          </a:xfrm>
        </p:spPr>
        <p:txBody>
          <a:bodyPr rtlCol="0"/>
          <a:lstStyle/>
          <a:p>
            <a:pPr rtl="0"/>
            <a:r>
              <a:rPr lang="pl-PL" dirty="0"/>
              <a:t>Mapy emisyjne</a:t>
            </a:r>
          </a:p>
          <a:p>
            <a:pPr rtl="0"/>
            <a:r>
              <a:rPr lang="pl-PL" dirty="0"/>
              <a:t>Mapy imisyjne</a:t>
            </a:r>
          </a:p>
          <a:p>
            <a:pPr rtl="0"/>
            <a:r>
              <a:rPr lang="pl-PL" dirty="0"/>
              <a:t>Mapy przekroczeń dopuszczalnych poziomów hałasu</a:t>
            </a:r>
          </a:p>
          <a:p>
            <a:pPr rtl="0"/>
            <a:r>
              <a:rPr lang="pl-PL" dirty="0"/>
              <a:t>Mapa terenów chronionych</a:t>
            </a:r>
          </a:p>
          <a:p>
            <a:pPr rtl="0"/>
            <a:r>
              <a:rPr lang="pl-PL" dirty="0"/>
              <a:t>Mapy dodatkowe: mapa granic, mapa zaludnienia,</a:t>
            </a:r>
            <a:br>
              <a:rPr lang="pl-PL" dirty="0"/>
            </a:br>
            <a:r>
              <a:rPr lang="pl-PL" dirty="0"/>
              <a:t>mapa zieleni wysokiej, mapa proponowanych </a:t>
            </a:r>
            <a:br>
              <a:rPr lang="pl-PL" dirty="0"/>
            </a:br>
            <a:r>
              <a:rPr lang="pl-PL" dirty="0"/>
              <a:t>terenów cichych</a:t>
            </a:r>
          </a:p>
          <a:p>
            <a:pPr rtl="0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494EC371-3C3C-800F-BEF6-58DD51FE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467" y="200608"/>
            <a:ext cx="3298875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C7A27CB8-20F6-E5B4-BE3C-2103CE9CB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453" y="3685592"/>
            <a:ext cx="3079102" cy="2892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A69C187A-55D6-6DEB-6B78-20BBD034D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406" y="691630"/>
            <a:ext cx="3079102" cy="28446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C5668DFE-3EB8-E64A-2EAF-EE7EE4999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363" y="3072990"/>
            <a:ext cx="2182532" cy="2058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ED2A30C0-1BC4-4764-9C0F-5D811CAB8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575" y="232756"/>
            <a:ext cx="8281987" cy="1253041"/>
          </a:xfrm>
        </p:spPr>
        <p:txBody>
          <a:bodyPr rtlCol="0"/>
          <a:lstStyle/>
          <a:p>
            <a:pPr rtl="0"/>
            <a:r>
              <a:rPr lang="pl-PL" dirty="0"/>
              <a:t>Pomiary hałasu</a:t>
            </a:r>
          </a:p>
        </p:txBody>
      </p:sp>
      <p:sp>
        <p:nvSpPr>
          <p:cNvPr id="41" name="Tekst — symbol zastępczy 40">
            <a:extLst>
              <a:ext uri="{FF2B5EF4-FFF2-40B4-BE49-F238E27FC236}">
                <a16:creationId xmlns:a16="http://schemas.microsoft.com/office/drawing/2014/main" id="{91181F6D-A54F-4289-8C36-80ECE3B2C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309" y="3063240"/>
            <a:ext cx="2082736" cy="365760"/>
          </a:xfrm>
        </p:spPr>
        <p:txBody>
          <a:bodyPr rtlCol="0"/>
          <a:lstStyle/>
          <a:p>
            <a:pPr algn="ctr" rtl="0"/>
            <a:r>
              <a:rPr lang="pl-PL" dirty="0"/>
              <a:t>Hałas drogowy</a:t>
            </a:r>
          </a:p>
        </p:txBody>
      </p:sp>
      <p:sp>
        <p:nvSpPr>
          <p:cNvPr id="15" name="Podtytuł 14">
            <a:extLst>
              <a:ext uri="{FF2B5EF4-FFF2-40B4-BE49-F238E27FC236}">
                <a16:creationId xmlns:a16="http://schemas.microsoft.com/office/drawing/2014/main" id="{84D39D81-9726-4BD7-BDC0-FA0B2AD0D2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7" y="3514764"/>
            <a:ext cx="1897798" cy="638175"/>
          </a:xfrm>
        </p:spPr>
        <p:txBody>
          <a:bodyPr rtlCol="0"/>
          <a:lstStyle/>
          <a:p>
            <a:pPr rtl="0"/>
            <a:r>
              <a:rPr lang="pl-PL" dirty="0"/>
              <a:t>Ilość punktów - 10</a:t>
            </a:r>
          </a:p>
        </p:txBody>
      </p:sp>
      <p:sp>
        <p:nvSpPr>
          <p:cNvPr id="43" name="Tekst — symbol zastępczy 42">
            <a:extLst>
              <a:ext uri="{FF2B5EF4-FFF2-40B4-BE49-F238E27FC236}">
                <a16:creationId xmlns:a16="http://schemas.microsoft.com/office/drawing/2014/main" id="{E4387CED-5FBE-4AFF-B64D-975B5574F1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83706" y="3080246"/>
            <a:ext cx="2188570" cy="365760"/>
          </a:xfrm>
        </p:spPr>
        <p:txBody>
          <a:bodyPr rtlCol="0"/>
          <a:lstStyle/>
          <a:p>
            <a:pPr algn="ctr" rtl="0"/>
            <a:r>
              <a:rPr lang="pl-PL" dirty="0"/>
              <a:t>Hałas kolejowy</a:t>
            </a:r>
          </a:p>
        </p:txBody>
      </p:sp>
      <p:sp>
        <p:nvSpPr>
          <p:cNvPr id="42" name="Tekst — symbol zastępczy 41">
            <a:extLst>
              <a:ext uri="{FF2B5EF4-FFF2-40B4-BE49-F238E27FC236}">
                <a16:creationId xmlns:a16="http://schemas.microsoft.com/office/drawing/2014/main" id="{CCDF84CD-BC27-4182-9FBA-9D4FEED954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5593" y="3514763"/>
            <a:ext cx="1764795" cy="638175"/>
          </a:xfrm>
        </p:spPr>
        <p:txBody>
          <a:bodyPr rtlCol="0"/>
          <a:lstStyle/>
          <a:p>
            <a:pPr rtl="0"/>
            <a:r>
              <a:rPr lang="pl-PL" dirty="0"/>
              <a:t>Ilość punktów - 10</a:t>
            </a:r>
          </a:p>
        </p:txBody>
      </p:sp>
      <p:sp>
        <p:nvSpPr>
          <p:cNvPr id="45" name="Tekst — symbol zastępczy 44">
            <a:extLst>
              <a:ext uri="{FF2B5EF4-FFF2-40B4-BE49-F238E27FC236}">
                <a16:creationId xmlns:a16="http://schemas.microsoft.com/office/drawing/2014/main" id="{FE5CD03B-066A-46AF-8FB8-E8A78074AB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2562" y="3080246"/>
            <a:ext cx="2235844" cy="365760"/>
          </a:xfrm>
        </p:spPr>
        <p:txBody>
          <a:bodyPr rtlCol="0"/>
          <a:lstStyle/>
          <a:p>
            <a:pPr algn="ctr" rtl="0"/>
            <a:r>
              <a:rPr lang="pl-PL" dirty="0"/>
              <a:t>Hałas tramwajowy</a:t>
            </a:r>
          </a:p>
        </p:txBody>
      </p:sp>
      <p:sp>
        <p:nvSpPr>
          <p:cNvPr id="44" name="Tekst — symbol zastępczy 43">
            <a:extLst>
              <a:ext uri="{FF2B5EF4-FFF2-40B4-BE49-F238E27FC236}">
                <a16:creationId xmlns:a16="http://schemas.microsoft.com/office/drawing/2014/main" id="{10E83414-3440-46C7-8C07-7D073B69C4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43275" y="3514763"/>
            <a:ext cx="1842622" cy="638175"/>
          </a:xfrm>
        </p:spPr>
        <p:txBody>
          <a:bodyPr rtlCol="0"/>
          <a:lstStyle/>
          <a:p>
            <a:pPr rtl="0"/>
            <a:r>
              <a:rPr lang="pl-PL" dirty="0"/>
              <a:t>Ilość punktów - 10</a:t>
            </a:r>
          </a:p>
        </p:txBody>
      </p:sp>
      <p:sp>
        <p:nvSpPr>
          <p:cNvPr id="47" name="Tekst — symbol zastępczy 46">
            <a:extLst>
              <a:ext uri="{FF2B5EF4-FFF2-40B4-BE49-F238E27FC236}">
                <a16:creationId xmlns:a16="http://schemas.microsoft.com/office/drawing/2014/main" id="{F4640D91-CB97-4FCC-8FEF-F4B22B844D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70483" y="5983681"/>
            <a:ext cx="2358088" cy="365760"/>
          </a:xfrm>
        </p:spPr>
        <p:txBody>
          <a:bodyPr rtlCol="0"/>
          <a:lstStyle/>
          <a:p>
            <a:pPr algn="ctr" rtl="0"/>
            <a:r>
              <a:rPr lang="pl-PL" dirty="0"/>
              <a:t>Hałas przemysłowy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B1C6A53C-7538-4FF9-BC09-EFC116FE705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92688" y="6342012"/>
            <a:ext cx="1913678" cy="638175"/>
          </a:xfrm>
        </p:spPr>
        <p:txBody>
          <a:bodyPr rtlCol="0"/>
          <a:lstStyle/>
          <a:p>
            <a:pPr rtl="0"/>
            <a:r>
              <a:rPr lang="pl-PL" dirty="0"/>
              <a:t>Ilość punktów - 40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7AF9A883-CC44-4401-AE67-8FCEACB7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4</a:t>
            </a:fld>
            <a:endParaRPr lang="pl-PL"/>
          </a:p>
        </p:txBody>
      </p:sp>
      <p:sp>
        <p:nvSpPr>
          <p:cNvPr id="2" name="Tekst — symbol zastępczy 46">
            <a:extLst>
              <a:ext uri="{FF2B5EF4-FFF2-40B4-BE49-F238E27FC236}">
                <a16:creationId xmlns:a16="http://schemas.microsoft.com/office/drawing/2014/main" id="{CABCFFE4-CF5A-C64C-83AA-2709D60F34BD}"/>
              </a:ext>
            </a:extLst>
          </p:cNvPr>
          <p:cNvSpPr txBox="1">
            <a:spLocks/>
          </p:cNvSpPr>
          <p:nvPr/>
        </p:nvSpPr>
        <p:spPr>
          <a:xfrm>
            <a:off x="6476996" y="5976252"/>
            <a:ext cx="2358088" cy="3657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Hałas lotniczy</a:t>
            </a:r>
          </a:p>
        </p:txBody>
      </p:sp>
      <p:sp>
        <p:nvSpPr>
          <p:cNvPr id="4" name="Tekst — symbol zastępczy 2">
            <a:extLst>
              <a:ext uri="{FF2B5EF4-FFF2-40B4-BE49-F238E27FC236}">
                <a16:creationId xmlns:a16="http://schemas.microsoft.com/office/drawing/2014/main" id="{32D2D812-16B2-1639-ABBC-D8F4F08865B1}"/>
              </a:ext>
            </a:extLst>
          </p:cNvPr>
          <p:cNvSpPr txBox="1">
            <a:spLocks/>
          </p:cNvSpPr>
          <p:nvPr/>
        </p:nvSpPr>
        <p:spPr>
          <a:xfrm>
            <a:off x="6921406" y="6342011"/>
            <a:ext cx="1913678" cy="6381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Ilość punktów - 2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109A848-5BF7-D120-4BE5-4DB5B45BD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91" y="904900"/>
            <a:ext cx="2800571" cy="209520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34DDE2A-84F2-B227-8778-CEC3C3E4D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463" y="4024623"/>
            <a:ext cx="2596128" cy="193963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C602E71-BC4F-4172-D5D2-1D30C24E8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939" y="943085"/>
            <a:ext cx="2973295" cy="205701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9AFB3EC-01A5-04BE-E976-3D3AA874C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619" y="906337"/>
            <a:ext cx="2973295" cy="209376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DA8B95E5-FE6B-9DFE-3B8F-B1D46A7F5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974" y="4024621"/>
            <a:ext cx="2596129" cy="19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7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— symbol zastępczy 46">
            <a:extLst>
              <a:ext uri="{FF2B5EF4-FFF2-40B4-BE49-F238E27FC236}">
                <a16:creationId xmlns:a16="http://schemas.microsoft.com/office/drawing/2014/main" id="{677FABCC-55DE-25F4-DD74-71D2B11B70FA}"/>
              </a:ext>
            </a:extLst>
          </p:cNvPr>
          <p:cNvSpPr txBox="1">
            <a:spLocks/>
          </p:cNvSpPr>
          <p:nvPr/>
        </p:nvSpPr>
        <p:spPr>
          <a:xfrm>
            <a:off x="1979591" y="5421443"/>
            <a:ext cx="3077179" cy="3657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Pomiary natężenia ruchu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F4F42BEF-7D7A-FD7C-CC65-2E5ED57DDD19}"/>
              </a:ext>
            </a:extLst>
          </p:cNvPr>
          <p:cNvSpPr txBox="1">
            <a:spLocks/>
          </p:cNvSpPr>
          <p:nvPr/>
        </p:nvSpPr>
        <p:spPr>
          <a:xfrm>
            <a:off x="2389433" y="5872966"/>
            <a:ext cx="2257497" cy="6381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Ilość punktów - 208</a:t>
            </a:r>
          </a:p>
        </p:txBody>
      </p:sp>
      <p:sp>
        <p:nvSpPr>
          <p:cNvPr id="7" name="Tytuł 5">
            <a:extLst>
              <a:ext uri="{FF2B5EF4-FFF2-40B4-BE49-F238E27FC236}">
                <a16:creationId xmlns:a16="http://schemas.microsoft.com/office/drawing/2014/main" id="{FC73440B-A316-B4BA-DFFA-FE9D6D9E5E5D}"/>
              </a:ext>
            </a:extLst>
          </p:cNvPr>
          <p:cNvSpPr txBox="1">
            <a:spLocks/>
          </p:cNvSpPr>
          <p:nvPr/>
        </p:nvSpPr>
        <p:spPr>
          <a:xfrm>
            <a:off x="440575" y="154875"/>
            <a:ext cx="8281987" cy="88728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4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pl-PL" sz="4800" dirty="0"/>
              <a:t>Pomiary dodatkowe</a:t>
            </a:r>
          </a:p>
        </p:txBody>
      </p:sp>
      <p:sp>
        <p:nvSpPr>
          <p:cNvPr id="10" name="Tekst — symbol zastępczy 46">
            <a:extLst>
              <a:ext uri="{FF2B5EF4-FFF2-40B4-BE49-F238E27FC236}">
                <a16:creationId xmlns:a16="http://schemas.microsoft.com/office/drawing/2014/main" id="{DEB8FFE5-10C7-E636-DFFB-574BA876C3EB}"/>
              </a:ext>
            </a:extLst>
          </p:cNvPr>
          <p:cNvSpPr txBox="1">
            <a:spLocks/>
          </p:cNvSpPr>
          <p:nvPr/>
        </p:nvSpPr>
        <p:spPr>
          <a:xfrm>
            <a:off x="6999715" y="5421443"/>
            <a:ext cx="3212694" cy="3657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Stacje monitoringu hałasu</a:t>
            </a:r>
          </a:p>
        </p:txBody>
      </p:sp>
      <p:sp>
        <p:nvSpPr>
          <p:cNvPr id="11" name="Tekst — symbol zastępczy 2">
            <a:extLst>
              <a:ext uri="{FF2B5EF4-FFF2-40B4-BE49-F238E27FC236}">
                <a16:creationId xmlns:a16="http://schemas.microsoft.com/office/drawing/2014/main" id="{06739997-0D86-B171-A271-B70A7C1843DA}"/>
              </a:ext>
            </a:extLst>
          </p:cNvPr>
          <p:cNvSpPr txBox="1">
            <a:spLocks/>
          </p:cNvSpPr>
          <p:nvPr/>
        </p:nvSpPr>
        <p:spPr>
          <a:xfrm>
            <a:off x="7523327" y="5872967"/>
            <a:ext cx="2257497" cy="6381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Ilość punktów - 5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B4D5CD4-E835-123D-4759-7CEE1D1C6A13}"/>
              </a:ext>
            </a:extLst>
          </p:cNvPr>
          <p:cNvSpPr txBox="1"/>
          <p:nvPr/>
        </p:nvSpPr>
        <p:spPr>
          <a:xfrm>
            <a:off x="7095477" y="6192054"/>
            <a:ext cx="2845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http://mapahalasu.torun.pl/</a:t>
            </a:r>
          </a:p>
        </p:txBody>
      </p:sp>
      <p:pic>
        <p:nvPicPr>
          <p:cNvPr id="1026" name="Picture 2" descr="Mapa Polski Targeo">
            <a:extLst>
              <a:ext uri="{FF2B5EF4-FFF2-40B4-BE49-F238E27FC236}">
                <a16:creationId xmlns:a16="http://schemas.microsoft.com/office/drawing/2014/main" id="{F23E418D-1208-2523-1326-BADACAEC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67" y="1143627"/>
            <a:ext cx="4014238" cy="41346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DBFC9C5-E853-436C-3942-3A1A53F55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688" y="1227978"/>
            <a:ext cx="4200095" cy="4050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2791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umer slajdu — symbol zastępczy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algn="l" rtl="0"/>
            <a:fld id="{DBA1B0FB-D917-4C8C-928F-313BD683BF39}" type="slidenum">
              <a:rPr lang="pl-PL" smtClean="0"/>
              <a:pPr algn="l" rtl="0"/>
              <a:t>6</a:t>
            </a:fld>
            <a:endParaRPr lang="pl-PL"/>
          </a:p>
        </p:txBody>
      </p:sp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74A8C81F-D5D1-D744-9E3A-058371E0A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523" y="98450"/>
            <a:ext cx="9468199" cy="66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34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umer slajdu — symbol zastępczy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algn="l" rtl="0"/>
            <a:fld id="{DBA1B0FB-D917-4C8C-928F-313BD683BF39}" type="slidenum">
              <a:rPr lang="pl-PL" smtClean="0"/>
              <a:pPr algn="l" rtl="0"/>
              <a:t>7</a:t>
            </a:fld>
            <a:endParaRPr lang="pl-PL"/>
          </a:p>
        </p:txBody>
      </p:sp>
      <p:sp>
        <p:nvSpPr>
          <p:cNvPr id="16" name="Tytuł 5">
            <a:extLst>
              <a:ext uri="{FF2B5EF4-FFF2-40B4-BE49-F238E27FC236}">
                <a16:creationId xmlns:a16="http://schemas.microsoft.com/office/drawing/2014/main" id="{55DB7ACB-15D8-D3F9-E6CF-E5482C4389E9}"/>
              </a:ext>
            </a:extLst>
          </p:cNvPr>
          <p:cNvSpPr txBox="1">
            <a:spLocks/>
          </p:cNvSpPr>
          <p:nvPr/>
        </p:nvSpPr>
        <p:spPr>
          <a:xfrm>
            <a:off x="294679" y="3059083"/>
            <a:ext cx="2399833" cy="146321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4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pl-PL" sz="2000" dirty="0"/>
              <a:t>Tereny chronione akustycznie– wyznaczone na podstawie MPZP oraz we współpracy z Zamawiającym</a:t>
            </a:r>
            <a:endParaRPr lang="de-DE" sz="2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787BF6D-089A-AF11-789B-733BC72FD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763" y="585725"/>
            <a:ext cx="9453093" cy="55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32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5">
            <a:extLst>
              <a:ext uri="{FF2B5EF4-FFF2-40B4-BE49-F238E27FC236}">
                <a16:creationId xmlns:a16="http://schemas.microsoft.com/office/drawing/2014/main" id="{55DB7ACB-15D8-D3F9-E6CF-E5482C4389E9}"/>
              </a:ext>
            </a:extLst>
          </p:cNvPr>
          <p:cNvSpPr txBox="1">
            <a:spLocks/>
          </p:cNvSpPr>
          <p:nvPr/>
        </p:nvSpPr>
        <p:spPr>
          <a:xfrm>
            <a:off x="550862" y="549275"/>
            <a:ext cx="11091600" cy="133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4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3700" kern="1200" dirty="0">
                <a:latin typeface="Times New Roman" panose="02020603050405020304" pitchFamily="18" charset="0"/>
                <a:ea typeface="+mj-ea"/>
                <a:cs typeface="+mj-cs"/>
              </a:rPr>
              <a:t>Tereny chronione akustycznie– wyznaczone na podstawie MPZP oraz we współpracy z Zamawiającym</a:t>
            </a:r>
          </a:p>
        </p:txBody>
      </p:sp>
      <p:sp>
        <p:nvSpPr>
          <p:cNvPr id="21" name="Numer slajdu — symbol zastępczy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pl-PL" smtClean="0"/>
              <a:pPr>
                <a:spcAft>
                  <a:spcPts val="600"/>
                </a:spcAft>
              </a:pPr>
              <a:t>8</a:t>
            </a:fld>
            <a:endParaRPr lang="pl-PL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F6C4CB3-2891-0640-B9D8-DDD5F7888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241611"/>
              </p:ext>
            </p:extLst>
          </p:nvPr>
        </p:nvGraphicFramePr>
        <p:xfrm>
          <a:off x="550863" y="2273521"/>
          <a:ext cx="11090278" cy="4405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202">
                  <a:extLst>
                    <a:ext uri="{9D8B030D-6E8A-4147-A177-3AD203B41FA5}">
                      <a16:colId xmlns:a16="http://schemas.microsoft.com/office/drawing/2014/main" val="2725414824"/>
                    </a:ext>
                  </a:extLst>
                </a:gridCol>
                <a:gridCol w="2906161">
                  <a:extLst>
                    <a:ext uri="{9D8B030D-6E8A-4147-A177-3AD203B41FA5}">
                      <a16:colId xmlns:a16="http://schemas.microsoft.com/office/drawing/2014/main" val="2186431610"/>
                    </a:ext>
                  </a:extLst>
                </a:gridCol>
                <a:gridCol w="1218553">
                  <a:extLst>
                    <a:ext uri="{9D8B030D-6E8A-4147-A177-3AD203B41FA5}">
                      <a16:colId xmlns:a16="http://schemas.microsoft.com/office/drawing/2014/main" val="438247299"/>
                    </a:ext>
                  </a:extLst>
                </a:gridCol>
                <a:gridCol w="1351937">
                  <a:extLst>
                    <a:ext uri="{9D8B030D-6E8A-4147-A177-3AD203B41FA5}">
                      <a16:colId xmlns:a16="http://schemas.microsoft.com/office/drawing/2014/main" val="2895904563"/>
                    </a:ext>
                  </a:extLst>
                </a:gridCol>
                <a:gridCol w="1218553">
                  <a:extLst>
                    <a:ext uri="{9D8B030D-6E8A-4147-A177-3AD203B41FA5}">
                      <a16:colId xmlns:a16="http://schemas.microsoft.com/office/drawing/2014/main" val="2279822274"/>
                    </a:ext>
                  </a:extLst>
                </a:gridCol>
                <a:gridCol w="1351937">
                  <a:extLst>
                    <a:ext uri="{9D8B030D-6E8A-4147-A177-3AD203B41FA5}">
                      <a16:colId xmlns:a16="http://schemas.microsoft.com/office/drawing/2014/main" val="2904573794"/>
                    </a:ext>
                  </a:extLst>
                </a:gridCol>
                <a:gridCol w="1281275">
                  <a:extLst>
                    <a:ext uri="{9D8B030D-6E8A-4147-A177-3AD203B41FA5}">
                      <a16:colId xmlns:a16="http://schemas.microsoft.com/office/drawing/2014/main" val="3968929318"/>
                    </a:ext>
                  </a:extLst>
                </a:gridCol>
                <a:gridCol w="1414660">
                  <a:extLst>
                    <a:ext uri="{9D8B030D-6E8A-4147-A177-3AD203B41FA5}">
                      <a16:colId xmlns:a16="http://schemas.microsoft.com/office/drawing/2014/main" val="3778165808"/>
                    </a:ext>
                  </a:extLst>
                </a:gridCol>
              </a:tblGrid>
              <a:tr h="17972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900" dirty="0">
                          <a:effectLst/>
                        </a:rPr>
                        <a:t>Lp.</a:t>
                      </a:r>
                      <a:endParaRPr lang="de-DE" sz="20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900" dirty="0">
                          <a:effectLst/>
                        </a:rPr>
                        <a:t>Przeznaczenie terenu</a:t>
                      </a:r>
                      <a:endParaRPr lang="de-DE" sz="20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Dopuszczalny poziom hałasu w [dB]</a:t>
                      </a:r>
                      <a:endParaRPr lang="de-DE" sz="32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549796"/>
                  </a:ext>
                </a:extLst>
              </a:tr>
              <a:tr h="33978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Drogi lub linie kolejowe</a:t>
                      </a:r>
                      <a:endParaRPr lang="de-DE" sz="24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Instalacje i pozostałe i obiekty </a:t>
                      </a:r>
                      <a:br>
                        <a:rPr lang="pl-PL" sz="1000" dirty="0">
                          <a:effectLst/>
                        </a:rPr>
                      </a:br>
                      <a:r>
                        <a:rPr lang="pl-PL" sz="1000" dirty="0">
                          <a:effectLst/>
                        </a:rPr>
                        <a:t>i grupy źródeł hałasu</a:t>
                      </a:r>
                      <a:endParaRPr lang="de-DE" sz="24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>
                          <a:effectLst/>
                        </a:rPr>
                        <a:t>Starty, lądowania i przeloty statków powietrznych</a:t>
                      </a:r>
                      <a:endParaRPr lang="de-DE" sz="240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999089"/>
                  </a:ext>
                </a:extLst>
              </a:tr>
              <a:tr h="81997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L</a:t>
                      </a:r>
                      <a:r>
                        <a:rPr lang="pl-PL" sz="1000" baseline="-25000" dirty="0">
                          <a:effectLst/>
                        </a:rPr>
                        <a:t>DWN</a:t>
                      </a:r>
                      <a:endParaRPr lang="de-DE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przedział czasu odniesienia równy wszystkim dobom w roku</a:t>
                      </a:r>
                      <a:endParaRPr lang="de-DE" sz="24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L</a:t>
                      </a:r>
                      <a:r>
                        <a:rPr lang="pl-PL" sz="1000" baseline="-25000" dirty="0">
                          <a:effectLst/>
                        </a:rPr>
                        <a:t>N</a:t>
                      </a:r>
                      <a:endParaRPr lang="de-DE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przedział czasu odniesienia równy wszystkim porom nocy</a:t>
                      </a:r>
                      <a:endParaRPr lang="de-DE" sz="24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L</a:t>
                      </a:r>
                      <a:r>
                        <a:rPr lang="pl-PL" sz="1000" baseline="-25000" dirty="0">
                          <a:effectLst/>
                        </a:rPr>
                        <a:t>DWN</a:t>
                      </a:r>
                      <a:endParaRPr lang="de-DE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przedział czasu odniesienia równy wszystkim dobom w roku</a:t>
                      </a:r>
                      <a:endParaRPr lang="de-DE" sz="24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>
                          <a:effectLst/>
                        </a:rPr>
                        <a:t>L</a:t>
                      </a:r>
                      <a:r>
                        <a:rPr lang="pl-PL" sz="1000" baseline="-25000">
                          <a:effectLst/>
                        </a:rPr>
                        <a:t>N</a:t>
                      </a:r>
                      <a:endParaRPr lang="de-DE" sz="2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>
                          <a:effectLst/>
                        </a:rPr>
                        <a:t>przedział czasu odniesienia równy wszystkim porom nocy</a:t>
                      </a:r>
                      <a:endParaRPr lang="de-DE" sz="240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L</a:t>
                      </a:r>
                      <a:r>
                        <a:rPr lang="pl-PL" sz="1000" baseline="-25000" dirty="0">
                          <a:effectLst/>
                        </a:rPr>
                        <a:t>DWN</a:t>
                      </a:r>
                      <a:endParaRPr lang="de-DE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przedział czasu odniesienia równy wszystkim dobom w roku</a:t>
                      </a:r>
                      <a:endParaRPr lang="de-DE" sz="24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L</a:t>
                      </a:r>
                      <a:r>
                        <a:rPr lang="pl-PL" sz="1000" baseline="-25000" dirty="0">
                          <a:effectLst/>
                        </a:rPr>
                        <a:t>N</a:t>
                      </a:r>
                      <a:endParaRPr lang="de-DE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00" dirty="0">
                          <a:effectLst/>
                        </a:rPr>
                        <a:t>przedział czasu odniesienia równy wszystkim porom nocy</a:t>
                      </a:r>
                      <a:endParaRPr lang="de-DE" sz="24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extLst>
                  <a:ext uri="{0D108BD9-81ED-4DB2-BD59-A6C34878D82A}">
                    <a16:rowId xmlns:a16="http://schemas.microsoft.com/office/drawing/2014/main" val="920135918"/>
                  </a:ext>
                </a:extLst>
              </a:tr>
              <a:tr h="339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900">
                          <a:effectLst/>
                        </a:rPr>
                        <a:t>1</a:t>
                      </a:r>
                      <a:endParaRPr lang="de-DE" sz="200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a) Obszary A ochrony uzdrowiskowej</a:t>
                      </a:r>
                      <a:endParaRPr lang="de-DE" sz="3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b) Tereny szpitali poza miastem</a:t>
                      </a:r>
                      <a:endParaRPr lang="de-DE" sz="32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effectLst/>
                        </a:rPr>
                        <a:t>50</a:t>
                      </a:r>
                      <a:endParaRPr lang="de-DE" sz="4000" b="1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effectLst/>
                        </a:rPr>
                        <a:t>45</a:t>
                      </a:r>
                      <a:endParaRPr lang="de-DE" sz="4000" b="1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effectLst/>
                        </a:rPr>
                        <a:t>45</a:t>
                      </a:r>
                      <a:endParaRPr lang="de-DE" sz="4000" b="1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40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55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45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extLst>
                  <a:ext uri="{0D108BD9-81ED-4DB2-BD59-A6C34878D82A}">
                    <a16:rowId xmlns:a16="http://schemas.microsoft.com/office/drawing/2014/main" val="590556854"/>
                  </a:ext>
                </a:extLst>
              </a:tr>
              <a:tr h="819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900">
                          <a:effectLst/>
                        </a:rPr>
                        <a:t>2</a:t>
                      </a:r>
                      <a:endParaRPr lang="de-DE" sz="200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a) Tereny zabudowy mieszkaniowej jednorodzinnej</a:t>
                      </a:r>
                      <a:endParaRPr lang="de-DE" sz="3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b) Tereny zabudowy związanej ze stałym lub wielogodzinnym pobytem dzieci i młodzieży</a:t>
                      </a:r>
                      <a:endParaRPr lang="de-DE" sz="3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c) Tereny domów opieki</a:t>
                      </a:r>
                      <a:endParaRPr lang="de-DE" sz="3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d) Tereny szpitali w miastach</a:t>
                      </a:r>
                      <a:endParaRPr lang="de-DE" sz="32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effectLst/>
                        </a:rPr>
                        <a:t>64</a:t>
                      </a:r>
                      <a:endParaRPr lang="de-DE" sz="4000" b="1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59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50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40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effectLst/>
                        </a:rPr>
                        <a:t>60</a:t>
                      </a:r>
                      <a:endParaRPr lang="de-DE" sz="4000" b="1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50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extLst>
                  <a:ext uri="{0D108BD9-81ED-4DB2-BD59-A6C34878D82A}">
                    <a16:rowId xmlns:a16="http://schemas.microsoft.com/office/drawing/2014/main" val="2810177088"/>
                  </a:ext>
                </a:extLst>
              </a:tr>
              <a:tr h="819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900">
                          <a:effectLst/>
                        </a:rPr>
                        <a:t>3</a:t>
                      </a:r>
                      <a:endParaRPr lang="de-DE" sz="200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a) Tereny zabudowy mieszkaniowej wielorodzinnej </a:t>
                      </a:r>
                      <a:br>
                        <a:rPr lang="pl-PL" sz="1100" dirty="0">
                          <a:effectLst/>
                        </a:rPr>
                      </a:br>
                      <a:r>
                        <a:rPr lang="pl-PL" sz="1100" dirty="0">
                          <a:effectLst/>
                        </a:rPr>
                        <a:t>i zamieszkania zbiorowego</a:t>
                      </a:r>
                      <a:endParaRPr lang="de-DE" sz="3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b) Tereny zabudowy zagrodowej</a:t>
                      </a:r>
                      <a:endParaRPr lang="de-DE" sz="3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c) Tereny </a:t>
                      </a:r>
                      <a:r>
                        <a:rPr lang="pl-PL" sz="1100" dirty="0" err="1">
                          <a:effectLst/>
                        </a:rPr>
                        <a:t>rekreacyjno</a:t>
                      </a:r>
                      <a:r>
                        <a:rPr lang="pl-PL" sz="1100" dirty="0">
                          <a:effectLst/>
                        </a:rPr>
                        <a:t> – wypoczynkowe</a:t>
                      </a:r>
                      <a:endParaRPr lang="de-DE" sz="3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d) Tereny mieszkaniowo – usługowe</a:t>
                      </a:r>
                      <a:endParaRPr lang="de-DE" sz="32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68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59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55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45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60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effectLst/>
                        </a:rPr>
                        <a:t>50</a:t>
                      </a:r>
                      <a:endParaRPr lang="de-DE" sz="4000" b="1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extLst>
                  <a:ext uri="{0D108BD9-81ED-4DB2-BD59-A6C34878D82A}">
                    <a16:rowId xmlns:a16="http://schemas.microsoft.com/office/drawing/2014/main" val="510673142"/>
                  </a:ext>
                </a:extLst>
              </a:tr>
              <a:tr h="339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900">
                          <a:effectLst/>
                        </a:rPr>
                        <a:t>4</a:t>
                      </a:r>
                      <a:endParaRPr lang="de-DE" sz="200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effectLst/>
                        </a:rPr>
                        <a:t>Tereny w strefie śródmiejskiej miast powyżej 100 tys. mieszkańców</a:t>
                      </a:r>
                      <a:endParaRPr lang="de-DE" sz="3200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70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65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55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45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>
                          <a:effectLst/>
                        </a:rPr>
                        <a:t>60</a:t>
                      </a:r>
                      <a:endParaRPr lang="de-DE" sz="4000" b="1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effectLst/>
                        </a:rPr>
                        <a:t>50</a:t>
                      </a:r>
                      <a:endParaRPr lang="de-DE" sz="4000" b="1" dirty="0">
                        <a:solidFill>
                          <a:srgbClr val="FFFFFF"/>
                        </a:solidFill>
                        <a:effectLst/>
                        <a:latin typeface="Microsoft Sans Serif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320" marR="47320" marT="0" marB="0" anchor="ctr"/>
                </a:tc>
                <a:extLst>
                  <a:ext uri="{0D108BD9-81ED-4DB2-BD59-A6C34878D82A}">
                    <a16:rowId xmlns:a16="http://schemas.microsoft.com/office/drawing/2014/main" val="189988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627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44" name="Ow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 useBgFill="1">
        <p:nvSpPr>
          <p:cNvPr id="46" name="Prostokąt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8" name="Obraz — symbol zastępczy 7" descr="Cyfrowe tło punktów danych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Prostokąt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15" name="Tytuł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10538315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pl-PL" sz="6400" kern="1200" dirty="0">
                <a:solidFill>
                  <a:schemeClr val="tx1"/>
                </a:solidFill>
                <a:ea typeface="+mj-ea"/>
                <a:cs typeface="+mj-cs"/>
              </a:rPr>
              <a:t>Wyniki obliczeń akustycznych</a:t>
            </a:r>
          </a:p>
        </p:txBody>
      </p:sp>
      <p:sp>
        <p:nvSpPr>
          <p:cNvPr id="16" name="Podtytuł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6282199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l-PL" kern="1200" dirty="0">
                <a:latin typeface="+mn-lt"/>
                <a:ea typeface="+mn-ea"/>
                <a:cs typeface="+mn-cs"/>
              </a:rPr>
              <a:t>Dane statystyczne dotyczące narażenia na hałas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441.tgt.Office_50301113_TF33713516_Win32_OJ112196127" id="{13F340DD-E820-4A45-AE8D-F68A3FDA2EBD}" vid="{E10BDB70-DE34-4756-8F2F-575C338F3077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811A92-D464-4AC4-A396-BA73B10CEEAC}">
  <ds:schemaRefs>
    <ds:schemaRef ds:uri="http://purl.org/dc/terms/"/>
    <ds:schemaRef ds:uri="230e9df3-be65-4c73-a93b-d1236ebd677e"/>
    <ds:schemaRef ds:uri="http://schemas.openxmlformats.org/package/2006/metadata/core-properties"/>
    <ds:schemaRef ds:uri="http://www.w3.org/XML/1998/namespace"/>
    <ds:schemaRef ds:uri="71af3243-3dd4-4a8d-8c0d-dd76da1f02a5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1275</Words>
  <Application>Microsoft Office PowerPoint</Application>
  <PresentationFormat>Panoramiczny</PresentationFormat>
  <Paragraphs>452</Paragraphs>
  <Slides>18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Aller</vt:lpstr>
      <vt:lpstr>Arial</vt:lpstr>
      <vt:lpstr>Calibri</vt:lpstr>
      <vt:lpstr>Gill Sans MT</vt:lpstr>
      <vt:lpstr>Microsoft Sans Serif</vt:lpstr>
      <vt:lpstr>Times New Roman</vt:lpstr>
      <vt:lpstr>3DFloatVTI</vt:lpstr>
      <vt:lpstr>Strategiczna mapa hałasu miasta Torunia  2022 r.</vt:lpstr>
      <vt:lpstr>Wstęp</vt:lpstr>
      <vt:lpstr>Wykonane mapy</vt:lpstr>
      <vt:lpstr>Pomiary hałasu</vt:lpstr>
      <vt:lpstr>Prezentacja programu PowerPoint</vt:lpstr>
      <vt:lpstr>Prezentacja programu PowerPoint</vt:lpstr>
      <vt:lpstr>Prezentacja programu PowerPoint</vt:lpstr>
      <vt:lpstr>Prezentacja programu PowerPoint</vt:lpstr>
      <vt:lpstr>Wyniki obliczeń akustycznych</vt:lpstr>
      <vt:lpstr>Liczba ludności narażona na hałas</vt:lpstr>
      <vt:lpstr>Powierzchnia hałasu w przedziałach [km2]</vt:lpstr>
      <vt:lpstr>Powierzchnia przekroczeń dopuszczalnych norm hałasu [km2] </vt:lpstr>
      <vt:lpstr>Liczba mieszkańców w przedziałach przekroczeń</vt:lpstr>
      <vt:lpstr>Porównanie liczby ludności narażonej na ponadnormatywny hałas – poprzednia mapa oraz obecna</vt:lpstr>
      <vt:lpstr>Tereny zagrożone hałasem</vt:lpstr>
      <vt:lpstr>Podsumowanie</vt:lpstr>
      <vt:lpstr>Podsumowanie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Strategiczna mapa hałasu Gorzowa Wielkopolskiego  2022 r.</dc:title>
  <dc:creator>MJJ</dc:creator>
  <cp:lastModifiedBy>Paweł Piotrowicz</cp:lastModifiedBy>
  <cp:revision>11</cp:revision>
  <dcterms:created xsi:type="dcterms:W3CDTF">2022-07-27T16:50:03Z</dcterms:created>
  <dcterms:modified xsi:type="dcterms:W3CDTF">2023-02-22T12:01:12Z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