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1" r:id="rId3"/>
    <p:sldId id="431" r:id="rId4"/>
    <p:sldId id="444" r:id="rId5"/>
    <p:sldId id="448" r:id="rId6"/>
    <p:sldId id="470" r:id="rId7"/>
    <p:sldId id="471" r:id="rId8"/>
    <p:sldId id="449" r:id="rId9"/>
    <p:sldId id="443" r:id="rId10"/>
    <p:sldId id="445" r:id="rId11"/>
    <p:sldId id="446" r:id="rId12"/>
    <p:sldId id="450" r:id="rId13"/>
    <p:sldId id="473" r:id="rId14"/>
    <p:sldId id="455" r:id="rId15"/>
    <p:sldId id="456" r:id="rId16"/>
    <p:sldId id="457" r:id="rId17"/>
    <p:sldId id="454" r:id="rId18"/>
    <p:sldId id="458" r:id="rId19"/>
    <p:sldId id="459" r:id="rId20"/>
    <p:sldId id="460" r:id="rId21"/>
    <p:sldId id="462" r:id="rId22"/>
    <p:sldId id="461" r:id="rId23"/>
    <p:sldId id="463" r:id="rId24"/>
    <p:sldId id="464" r:id="rId25"/>
    <p:sldId id="465" r:id="rId26"/>
    <p:sldId id="466" r:id="rId27"/>
    <p:sldId id="468" r:id="rId28"/>
    <p:sldId id="472" r:id="rId29"/>
  </p:sldIdLst>
  <p:sldSz cx="9144000" cy="5143500" type="screen16x9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82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Styl ciemny 1 — Ak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0" autoAdjust="0"/>
    <p:restoredTop sz="81962" autoAdjust="0"/>
  </p:normalViewPr>
  <p:slideViewPr>
    <p:cSldViewPr>
      <p:cViewPr varScale="1">
        <p:scale>
          <a:sx n="80" d="100"/>
          <a:sy n="80" d="100"/>
        </p:scale>
        <p:origin x="15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112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224"/>
        <p:guide pos="2282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1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C84-4C40-8164-82CD85F0FCE1}"/>
              </c:ext>
            </c:extLst>
          </c:dPt>
          <c:dLbls>
            <c:dLbl>
              <c:idx val="11"/>
              <c:layout>
                <c:manualLayout>
                  <c:x val="1.3888888888888894E-3"/>
                  <c:y val="0.226437253937007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C84-4C40-8164-82CD85F0FC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2.7777777777777796E-3"/>
                  <c:y val="0.222566929133858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C84-4C40-8164-82CD85F0FC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Arkusz1!$A$2:$A$14</c:f>
              <c:strCache>
                <c:ptCount val="13"/>
                <c:pt idx="0">
                  <c:v>Bydgoskie</c:v>
                </c:pt>
                <c:pt idx="1">
                  <c:v>Jakubskie-Mokre</c:v>
                </c:pt>
                <c:pt idx="2">
                  <c:v>Chełmińskie</c:v>
                </c:pt>
                <c:pt idx="3">
                  <c:v>Wrzosy</c:v>
                </c:pt>
                <c:pt idx="4">
                  <c:v>Skarpa</c:v>
                </c:pt>
                <c:pt idx="5">
                  <c:v>Podgórz </c:v>
                </c:pt>
                <c:pt idx="6">
                  <c:v>Rubinkowo</c:v>
                </c:pt>
                <c:pt idx="7">
                  <c:v>Grębocin-Bielawy</c:v>
                </c:pt>
                <c:pt idx="8">
                  <c:v>Rudak</c:v>
                </c:pt>
                <c:pt idx="9">
                  <c:v>Stawki</c:v>
                </c:pt>
                <c:pt idx="10">
                  <c:v>Kaszczorek</c:v>
                </c:pt>
                <c:pt idx="11">
                  <c:v>Czerniewice</c:v>
                </c:pt>
                <c:pt idx="12">
                  <c:v>Staromiejskie</c:v>
                </c:pt>
              </c:strCache>
            </c:strRef>
          </c:cat>
          <c:val>
            <c:numRef>
              <c:f>Arkusz1!$B$2:$B$14</c:f>
              <c:numCache>
                <c:formatCode>_-* #\ ##0\ _z_ł_-;\-* #\ ##0\ _z_ł_-;_-* "-"??\ _z_ł_-;_-@_-</c:formatCode>
                <c:ptCount val="13"/>
                <c:pt idx="0">
                  <c:v>620760</c:v>
                </c:pt>
                <c:pt idx="1">
                  <c:v>560402</c:v>
                </c:pt>
                <c:pt idx="2">
                  <c:v>516528</c:v>
                </c:pt>
                <c:pt idx="3">
                  <c:v>495663</c:v>
                </c:pt>
                <c:pt idx="4">
                  <c:v>440880</c:v>
                </c:pt>
                <c:pt idx="5">
                  <c:v>416678</c:v>
                </c:pt>
                <c:pt idx="6">
                  <c:v>388022</c:v>
                </c:pt>
                <c:pt idx="7">
                  <c:v>388100</c:v>
                </c:pt>
                <c:pt idx="8">
                  <c:v>351469</c:v>
                </c:pt>
                <c:pt idx="9">
                  <c:v>304324</c:v>
                </c:pt>
                <c:pt idx="10">
                  <c:v>294433</c:v>
                </c:pt>
                <c:pt idx="11">
                  <c:v>265658</c:v>
                </c:pt>
                <c:pt idx="12">
                  <c:v>256083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84-4C40-8164-82CD85F0F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238436960"/>
        <c:axId val="238437352"/>
      </c:barChart>
      <c:catAx>
        <c:axId val="23843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8437352"/>
        <c:crosses val="autoZero"/>
        <c:auto val="1"/>
        <c:lblAlgn val="ctr"/>
        <c:lblOffset val="100"/>
        <c:noMultiLvlLbl val="0"/>
      </c:catAx>
      <c:valAx>
        <c:axId val="238437352"/>
        <c:scaling>
          <c:orientation val="minMax"/>
        </c:scaling>
        <c:delete val="1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one"/>
        <c:crossAx val="238436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68688425300594E-2"/>
          <c:y val="4.5405003353619154E-2"/>
          <c:w val="0.54090181736080012"/>
          <c:h val="0.9287271323172000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FB1-4272-BD33-7ECD136CC88E}"/>
              </c:ext>
            </c:extLst>
          </c:dPt>
          <c:dPt>
            <c:idx val="1"/>
            <c:bubble3D val="0"/>
            <c:explosion val="6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B1-4272-BD33-7ECD136CC88E}"/>
              </c:ext>
            </c:extLst>
          </c:dPt>
          <c:dPt>
            <c:idx val="2"/>
            <c:bubble3D val="0"/>
            <c:explosion val="5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B1-4272-BD33-7ECD136CC88E}"/>
              </c:ext>
            </c:extLst>
          </c:dPt>
          <c:dPt>
            <c:idx val="7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0FC-417D-B558-3A33F714761F}"/>
              </c:ext>
            </c:extLst>
          </c:dPt>
          <c:dPt>
            <c:idx val="8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FC-417D-B558-3A33F71476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Arkusz1!$A$2:$A$10</c:f>
              <c:strCache>
                <c:ptCount val="9"/>
                <c:pt idx="0">
                  <c:v>Zieleń, środowisko, ekologia</c:v>
                </c:pt>
                <c:pt idx="1">
                  <c:v>Zwierzęta</c:v>
                </c:pt>
                <c:pt idx="2">
                  <c:v>Sport i rekreacja</c:v>
                </c:pt>
                <c:pt idx="3">
                  <c:v>Place zabaw</c:v>
                </c:pt>
                <c:pt idx="4">
                  <c:v>Kultura / edukacja / promocja</c:v>
                </c:pt>
                <c:pt idx="5">
                  <c:v>Festyny</c:v>
                </c:pt>
                <c:pt idx="6">
                  <c:v>Bezpieczeństwo</c:v>
                </c:pt>
                <c:pt idx="7">
                  <c:v>Drogowe</c:v>
                </c:pt>
                <c:pt idx="8">
                  <c:v>Inne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15</c:v>
                </c:pt>
                <c:pt idx="1">
                  <c:v>3</c:v>
                </c:pt>
                <c:pt idx="2">
                  <c:v>11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FB1-4272-BD33-7ECD136CC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4414807404912477"/>
          <c:y val="6.5029636455378431E-2"/>
          <c:w val="0.34672928366382288"/>
          <c:h val="0.86994053479457067"/>
        </c:manualLayout>
      </c:layout>
      <c:overlay val="0"/>
      <c:txPr>
        <a:bodyPr/>
        <a:lstStyle/>
        <a:p>
          <a:pPr>
            <a:defRPr sz="1800" b="0"/>
          </a:pPr>
          <a:endParaRPr lang="pl-PL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wybranych projektów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43</c:v>
                </c:pt>
                <c:pt idx="1">
                  <c:v>53</c:v>
                </c:pt>
                <c:pt idx="2">
                  <c:v>53</c:v>
                </c:pt>
                <c:pt idx="3">
                  <c:v>48</c:v>
                </c:pt>
                <c:pt idx="4">
                  <c:v>56</c:v>
                </c:pt>
                <c:pt idx="5">
                  <c:v>67</c:v>
                </c:pt>
                <c:pt idx="6">
                  <c:v>73</c:v>
                </c:pt>
                <c:pt idx="7">
                  <c:v>53</c:v>
                </c:pt>
                <c:pt idx="8">
                  <c:v>52</c:v>
                </c:pt>
                <c:pt idx="9">
                  <c:v>61</c:v>
                </c:pt>
                <c:pt idx="1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2C-4620-AB1B-BB041647D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8433824"/>
        <c:axId val="238433040"/>
      </c:barChart>
      <c:catAx>
        <c:axId val="23843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pl-PL"/>
          </a:p>
        </c:txPr>
        <c:crossAx val="238433040"/>
        <c:crossesAt val="0"/>
        <c:auto val="1"/>
        <c:lblAlgn val="ctr"/>
        <c:lblOffset val="100"/>
        <c:noMultiLvlLbl val="0"/>
      </c:catAx>
      <c:valAx>
        <c:axId val="238433040"/>
        <c:scaling>
          <c:orientation val="minMax"/>
          <c:min val="0"/>
        </c:scaling>
        <c:delete val="0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238433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5044524523599"/>
          <c:y val="3.4335875984252216E-2"/>
          <c:w val="0.85197173683864813"/>
          <c:h val="0.5404420876312888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projektów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C4E-43E8-B16E-1658D609E5F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C4E-43E8-B16E-1658D609E5F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C4E-43E8-B16E-1658D609E5F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C4E-43E8-B16E-1658D609E5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General</c:formatCode>
                <c:ptCount val="11"/>
                <c:pt idx="0">
                  <c:v>43</c:v>
                </c:pt>
                <c:pt idx="1">
                  <c:v>53</c:v>
                </c:pt>
                <c:pt idx="2">
                  <c:v>53</c:v>
                </c:pt>
                <c:pt idx="3">
                  <c:v>48</c:v>
                </c:pt>
                <c:pt idx="4">
                  <c:v>56</c:v>
                </c:pt>
                <c:pt idx="5">
                  <c:v>67</c:v>
                </c:pt>
                <c:pt idx="6">
                  <c:v>73</c:v>
                </c:pt>
                <c:pt idx="7">
                  <c:v>53</c:v>
                </c:pt>
                <c:pt idx="8">
                  <c:v>52</c:v>
                </c:pt>
                <c:pt idx="9">
                  <c:v>61</c:v>
                </c:pt>
                <c:pt idx="1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C4E-43E8-B16E-1658D609E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70772816"/>
        <c:axId val="270771640"/>
      </c:barChart>
      <c:catAx>
        <c:axId val="27077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pl-PL"/>
          </a:p>
        </c:txPr>
        <c:crossAx val="270771640"/>
        <c:crosses val="autoZero"/>
        <c:auto val="1"/>
        <c:lblAlgn val="ctr"/>
        <c:lblOffset val="100"/>
        <c:noMultiLvlLbl val="0"/>
      </c:catAx>
      <c:valAx>
        <c:axId val="270771640"/>
        <c:scaling>
          <c:orientation val="minMax"/>
        </c:scaling>
        <c:delete val="1"/>
        <c:axPos val="l"/>
        <c:majorGridlines>
          <c:spPr>
            <a:ln w="0"/>
          </c:spPr>
        </c:majorGridlines>
        <c:numFmt formatCode="General" sourceLinked="1"/>
        <c:majorTickMark val="out"/>
        <c:minorTickMark val="none"/>
        <c:tickLblPos val="none"/>
        <c:crossAx val="27077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1C3-41F6-960F-79E16AAE0377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C3-41F6-960F-79E16AAE037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1C3-41F6-960F-79E16AAE037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C3-41F6-960F-79E16AAE0377}"/>
              </c:ext>
            </c:extLst>
          </c:dPt>
          <c:dLbls>
            <c:numFmt formatCode="#,##0.00" sourceLinked="0"/>
            <c:spPr>
              <a:solidFill>
                <a:schemeClr val="bg1"/>
              </a:solidFill>
            </c:spPr>
            <c:txPr>
              <a:bodyPr rot="-5400000" vert="horz"/>
              <a:lstStyle/>
              <a:p>
                <a:pPr>
                  <a:defRPr sz="1400" b="1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6440000</c:v>
                </c:pt>
                <c:pt idx="1">
                  <c:v>6580000</c:v>
                </c:pt>
                <c:pt idx="2">
                  <c:v>6600000</c:v>
                </c:pt>
                <c:pt idx="3">
                  <c:v>7030000</c:v>
                </c:pt>
                <c:pt idx="4">
                  <c:v>7050000</c:v>
                </c:pt>
                <c:pt idx="5">
                  <c:v>7070000</c:v>
                </c:pt>
                <c:pt idx="6">
                  <c:v>7410000</c:v>
                </c:pt>
                <c:pt idx="7">
                  <c:v>7580000</c:v>
                </c:pt>
                <c:pt idx="8">
                  <c:v>7220000</c:v>
                </c:pt>
                <c:pt idx="9">
                  <c:v>7080000</c:v>
                </c:pt>
                <c:pt idx="10">
                  <c:v>7570000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C3-41F6-960F-79E16AAE0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70770072"/>
        <c:axId val="270775168"/>
      </c:barChart>
      <c:catAx>
        <c:axId val="270770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pl-PL"/>
          </a:p>
        </c:txPr>
        <c:crossAx val="270775168"/>
        <c:crossesAt val="0"/>
        <c:auto val="1"/>
        <c:lblAlgn val="ctr"/>
        <c:lblOffset val="100"/>
        <c:noMultiLvlLbl val="0"/>
      </c:catAx>
      <c:valAx>
        <c:axId val="270775168"/>
        <c:scaling>
          <c:orientation val="minMax"/>
          <c:min val="0"/>
        </c:scaling>
        <c:delete val="1"/>
        <c:axPos val="l"/>
        <c:majorGridlines/>
        <c:numFmt formatCode="_-* #\ ##0\ _z_ł_-;\-* #\ ##0\ _z_ł_-;_-* &quot;-&quot;??\ _z_ł_-;_-@_-" sourceLinked="1"/>
        <c:majorTickMark val="out"/>
        <c:minorTickMark val="none"/>
        <c:tickLblPos val="none"/>
        <c:crossAx val="270770072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09C-47CD-B915-8082005FBA4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9C-47CD-B915-8082005FBA4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09C-47CD-B915-8082005FBA4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09C-47CD-B915-8082005FBA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Arkusz1!$A$2:$A$12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Arkusz1!$B$2:$B$12</c:f>
              <c:numCache>
                <c:formatCode>_-* #\ ##0\ _z_ł_-;\-* #\ ##0\ _z_ł_-;_-* "-"??\ _z_ł_-;_-@_-</c:formatCode>
                <c:ptCount val="11"/>
                <c:pt idx="0">
                  <c:v>149767.44186046513</c:v>
                </c:pt>
                <c:pt idx="1">
                  <c:v>124150.94339622642</c:v>
                </c:pt>
                <c:pt idx="2">
                  <c:v>124528.30188679245</c:v>
                </c:pt>
                <c:pt idx="3">
                  <c:v>146458.33333333334</c:v>
                </c:pt>
                <c:pt idx="4">
                  <c:v>125892.85714285714</c:v>
                </c:pt>
                <c:pt idx="5">
                  <c:v>105522.38805970149</c:v>
                </c:pt>
                <c:pt idx="6">
                  <c:v>101506.8493150685</c:v>
                </c:pt>
                <c:pt idx="7">
                  <c:v>143018.86792452831</c:v>
                </c:pt>
                <c:pt idx="8">
                  <c:v>138846.15384615384</c:v>
                </c:pt>
                <c:pt idx="9">
                  <c:v>116065.5737704918</c:v>
                </c:pt>
                <c:pt idx="10">
                  <c:v>151400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09C-47CD-B915-8082005FB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70773208"/>
        <c:axId val="270775952"/>
      </c:barChart>
      <c:catAx>
        <c:axId val="27077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1"/>
            </a:pPr>
            <a:endParaRPr lang="pl-PL"/>
          </a:p>
        </c:txPr>
        <c:crossAx val="270775952"/>
        <c:crossesAt val="0"/>
        <c:auto val="1"/>
        <c:lblAlgn val="ctr"/>
        <c:lblOffset val="100"/>
        <c:noMultiLvlLbl val="0"/>
      </c:catAx>
      <c:valAx>
        <c:axId val="270775952"/>
        <c:scaling>
          <c:orientation val="minMax"/>
          <c:min val="0"/>
        </c:scaling>
        <c:delete val="0"/>
        <c:axPos val="l"/>
        <c:majorGridlines/>
        <c:numFmt formatCode="_(&quot;zł&quot;* #,##0_);_(&quot;zł&quot;* \(#,##0\);_(&quot;zł&quot;* &quot;-&quot;_);_(@_)" sourceLinked="0"/>
        <c:majorTickMark val="out"/>
        <c:minorTickMark val="none"/>
        <c:tickLblPos val="none"/>
        <c:crossAx val="270773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Niewybrane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8"/>
              <c:layout>
                <c:manualLayout>
                  <c:x val="2.8912998737845156E-3"/>
                  <c:y val="1.598960268782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3369498106767814E-3"/>
                  <c:y val="1.5597443493041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Arkusz1!$A$2:$A$15</c:f>
              <c:strCache>
                <c:ptCount val="14"/>
                <c:pt idx="0">
                  <c:v>Bydgoskie</c:v>
                </c:pt>
                <c:pt idx="1">
                  <c:v>Chełmińskie</c:v>
                </c:pt>
                <c:pt idx="2">
                  <c:v>Czerniewice</c:v>
                </c:pt>
                <c:pt idx="3">
                  <c:v>Grębocin-Bielawy</c:v>
                </c:pt>
                <c:pt idx="4">
                  <c:v>Jakubskie-Mokre</c:v>
                </c:pt>
                <c:pt idx="5">
                  <c:v>Kaszczorek</c:v>
                </c:pt>
                <c:pt idx="6">
                  <c:v>Podgórz</c:v>
                </c:pt>
                <c:pt idx="7">
                  <c:v>Rubinkowo</c:v>
                </c:pt>
                <c:pt idx="8">
                  <c:v>Rudak</c:v>
                </c:pt>
                <c:pt idx="9">
                  <c:v>Skarpa</c:v>
                </c:pt>
                <c:pt idx="10">
                  <c:v>Staromiejskie</c:v>
                </c:pt>
                <c:pt idx="11">
                  <c:v>Stawki</c:v>
                </c:pt>
                <c:pt idx="12">
                  <c:v>Wrzosy</c:v>
                </c:pt>
                <c:pt idx="13">
                  <c:v>Ogólnomiejskie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3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154-4CAA-9992-DF42FB621DD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Wybrane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2.8912998737845156E-3"/>
                  <c:y val="-8.02599998467603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6.50557505104796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456499368922606E-3"/>
                  <c:y val="-5.89740507759672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912998737845156E-3"/>
                  <c:y val="-7.8928730141095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85735588765998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369498106767814E-3"/>
                  <c:y val="-7.55098092549103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6.50557505104796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456499368922606E-3"/>
                  <c:y val="-6.03055599186297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912998737845156E-3"/>
                  <c:y val="-5.20378003976569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5.25145194595237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8911860430809368E-3"/>
                  <c:y val="-6.55324695723465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445649936892152E-3"/>
                  <c:y val="-6.59105405912752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8912998737845156E-3"/>
                  <c:y val="-0.128437118097989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9154-4CAA-9992-DF42FB621D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Arkusz1!$A$2:$A$15</c:f>
              <c:strCache>
                <c:ptCount val="14"/>
                <c:pt idx="0">
                  <c:v>Bydgoskie</c:v>
                </c:pt>
                <c:pt idx="1">
                  <c:v>Chełmińskie</c:v>
                </c:pt>
                <c:pt idx="2">
                  <c:v>Czerniewice</c:v>
                </c:pt>
                <c:pt idx="3">
                  <c:v>Grębocin-Bielawy</c:v>
                </c:pt>
                <c:pt idx="4">
                  <c:v>Jakubskie-Mokre</c:v>
                </c:pt>
                <c:pt idx="5">
                  <c:v>Kaszczorek</c:v>
                </c:pt>
                <c:pt idx="6">
                  <c:v>Podgórz</c:v>
                </c:pt>
                <c:pt idx="7">
                  <c:v>Rubinkowo</c:v>
                </c:pt>
                <c:pt idx="8">
                  <c:v>Rudak</c:v>
                </c:pt>
                <c:pt idx="9">
                  <c:v>Skarpa</c:v>
                </c:pt>
                <c:pt idx="10">
                  <c:v>Staromiejskie</c:v>
                </c:pt>
                <c:pt idx="11">
                  <c:v>Stawki</c:v>
                </c:pt>
                <c:pt idx="12">
                  <c:v>Wrzosy</c:v>
                </c:pt>
                <c:pt idx="13">
                  <c:v>Ogólnomiejskie</c:v>
                </c:pt>
              </c:strCache>
            </c:strRef>
          </c:cat>
          <c:val>
            <c:numRef>
              <c:f>Arkusz1!$C$2:$C$15</c:f>
              <c:numCache>
                <c:formatCode>General</c:formatCode>
                <c:ptCount val="14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6</c:v>
                </c:pt>
                <c:pt idx="1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154-4CAA-9992-DF42FB621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38429904"/>
        <c:axId val="238431080"/>
      </c:barChart>
      <c:catAx>
        <c:axId val="23842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8431080"/>
        <c:crosses val="autoZero"/>
        <c:auto val="1"/>
        <c:lblAlgn val="ctr"/>
        <c:lblOffset val="100"/>
        <c:noMultiLvlLbl val="0"/>
      </c:catAx>
      <c:valAx>
        <c:axId val="238431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8429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193454370279535"/>
          <c:y val="5.473529761061053E-2"/>
          <c:w val="0.33613091259441208"/>
          <c:h val="8.439938665818742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6085952463021684"/>
          <c:y val="1.7636929230085578E-2"/>
        </c:manualLayout>
      </c:layout>
      <c:overlay val="0"/>
    </c:title>
    <c:autoTitleDeleted val="0"/>
    <c:view3D>
      <c:rotX val="40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7895181636988"/>
          <c:y val="0.1018062943986616"/>
          <c:w val="0.77048205470047493"/>
          <c:h val="0.8543948548200527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Sposób głosowania</c:v>
                </c:pt>
              </c:strCache>
            </c:strRef>
          </c:tx>
          <c:explosion val="25"/>
          <c:dPt>
            <c:idx val="1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A2D-4C4C-87ED-2B38E8E3AC0D}"/>
              </c:ext>
            </c:extLst>
          </c:dPt>
          <c:dLbls>
            <c:dLbl>
              <c:idx val="0"/>
              <c:numFmt formatCode="0.00%" sourceLinked="0"/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</a:defRPr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Arkusz1!$A$2:$A$3</c:f>
              <c:strCache>
                <c:ptCount val="2"/>
                <c:pt idx="0">
                  <c:v>na papierze</c:v>
                </c:pt>
                <c:pt idx="1">
                  <c:v>elektronicznie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456</c:v>
                </c:pt>
                <c:pt idx="1">
                  <c:v>17920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2D-4C4C-87ED-2B38E8E3A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l"/>
      <c:layout>
        <c:manualLayout>
          <c:xMode val="edge"/>
          <c:yMode val="edge"/>
          <c:x val="2.5626307428329595E-2"/>
          <c:y val="0.19344950950869041"/>
          <c:w val="0.1933467506459397"/>
          <c:h val="0.163172147539162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881543754121223E-4"/>
          <c:y val="0.11312512895392628"/>
          <c:w val="0.97308087907812246"/>
          <c:h val="0.84621899390946609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Karty ważne i nieważne</c:v>
                </c:pt>
              </c:strCache>
            </c:strRef>
          </c:tx>
          <c:explosion val="25"/>
          <c:dLbls>
            <c:dLbl>
              <c:idx val="0"/>
              <c:layout/>
              <c:numFmt formatCode="0.00%" sourceLinked="0"/>
              <c:spPr/>
              <c:txPr>
                <a:bodyPr/>
                <a:lstStyle/>
                <a:p>
                  <a:pPr>
                    <a:defRPr sz="40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D3E-4698-AAAE-09E170A9FF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5335796088916796E-2"/>
                  <c:y val="1.5747258241147841E-2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3200" b="1"/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D3E-4698-AAAE-09E170A9FF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ważne</c:v>
                </c:pt>
                <c:pt idx="1">
                  <c:v>nieważne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17699</c:v>
                </c:pt>
                <c:pt idx="1">
                  <c:v>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D3E-4698-AAAE-09E170A9FF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Głosujący</c:v>
                </c:pt>
              </c:strCache>
            </c:strRef>
          </c:tx>
          <c:dPt>
            <c:idx val="3"/>
            <c:bubble3D val="0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3-AE5B-4BC0-BE9C-C0217F4476E4}"/>
              </c:ext>
            </c:extLst>
          </c:dPt>
          <c:dPt>
            <c:idx val="4"/>
            <c:bubble3D val="0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1-AE5B-4BC0-BE9C-C0217F4476E4}"/>
              </c:ext>
            </c:extLst>
          </c:dPt>
          <c:dPt>
            <c:idx val="5"/>
            <c:bubble3D val="0"/>
            <c:explosion val="3"/>
            <c:extLst xmlns:c16r2="http://schemas.microsoft.com/office/drawing/2015/06/chart">
              <c:ext xmlns:c16="http://schemas.microsoft.com/office/drawing/2014/chart" uri="{C3380CC4-5D6E-409C-BE32-E72D297353CC}">
                <c16:uniqueId val="{00000002-AE5B-4BC0-BE9C-C0217F4476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Arkusz1!$A$2:$A$9</c:f>
              <c:strCache>
                <c:ptCount val="8"/>
                <c:pt idx="0">
                  <c:v>&lt;16</c:v>
                </c:pt>
                <c:pt idx="1">
                  <c:v>16-19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45-64</c:v>
                </c:pt>
                <c:pt idx="6">
                  <c:v>65-79</c:v>
                </c:pt>
                <c:pt idx="7">
                  <c:v>80+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3889</c:v>
                </c:pt>
                <c:pt idx="1">
                  <c:v>635</c:v>
                </c:pt>
                <c:pt idx="2">
                  <c:v>1625</c:v>
                </c:pt>
                <c:pt idx="3">
                  <c:v>7594</c:v>
                </c:pt>
                <c:pt idx="4">
                  <c:v>12644</c:v>
                </c:pt>
                <c:pt idx="5">
                  <c:v>9252</c:v>
                </c:pt>
                <c:pt idx="6">
                  <c:v>4059</c:v>
                </c:pt>
                <c:pt idx="7">
                  <c:v>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93-47B9-A2C1-D4E88BAF0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5611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90" y="3"/>
            <a:ext cx="2946400" cy="495611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r">
              <a:defRPr sz="1200"/>
            </a:lvl1pPr>
          </a:lstStyle>
          <a:p>
            <a:fld id="{317CAAB2-DD60-481A-9474-ABCE02A0C1E8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7827"/>
            <a:ext cx="2946400" cy="497212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90" y="9427827"/>
            <a:ext cx="2946400" cy="497212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r">
              <a:defRPr sz="1200"/>
            </a:lvl1pPr>
          </a:lstStyle>
          <a:p>
            <a:fld id="{66084FA2-F181-4456-B62B-BCE6F2287A2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116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2" tIns="45895" rIns="91792" bIns="4589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9"/>
          </a:xfrm>
          <a:prstGeom prst="rect">
            <a:avLst/>
          </a:prstGeom>
        </p:spPr>
        <p:txBody>
          <a:bodyPr vert="horz" lIns="91792" tIns="45895" rIns="91792" bIns="45895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8585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l">
              <a:defRPr sz="1200"/>
            </a:lvl1pPr>
          </a:lstStyle>
          <a:p>
            <a:r>
              <a:rPr lang="pl-PL" dirty="0"/>
              <a:t>Perspektywy rozwoju Torunia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6334"/>
          </a:xfrm>
          <a:prstGeom prst="rect">
            <a:avLst/>
          </a:prstGeom>
        </p:spPr>
        <p:txBody>
          <a:bodyPr vert="horz" lIns="91792" tIns="45895" rIns="91792" bIns="45895" rtlCol="0" anchor="b"/>
          <a:lstStyle>
            <a:lvl1pPr algn="r">
              <a:defRPr sz="1200"/>
            </a:lvl1pPr>
          </a:lstStyle>
          <a:p>
            <a:fld id="{304D4339-BB9A-49A1-AEED-490F1675B5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daty 7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0" cy="496729"/>
          </a:xfrm>
          <a:prstGeom prst="rect">
            <a:avLst/>
          </a:prstGeom>
        </p:spPr>
        <p:txBody>
          <a:bodyPr vert="horz" lIns="91792" tIns="45895" rIns="91792" bIns="45895" rtlCol="0"/>
          <a:lstStyle>
            <a:lvl1pPr algn="r">
              <a:defRPr sz="1200"/>
            </a:lvl1pPr>
          </a:lstStyle>
          <a:p>
            <a:fld id="{CD1CCC14-BF26-406C-8AFA-0CA71AE5AD6D}" type="datetimeFigureOut">
              <a:rPr lang="pl-PL" smtClean="0"/>
              <a:pPr/>
              <a:t>13.10.2023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93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82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19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82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82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152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60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4339-BB9A-49A1-AEED-490F1675B5A9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86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40698-3BF4-44C3-B69D-8C64D85763FD}" type="datetimeFigureOut">
              <a:rPr lang="pl-PL" smtClean="0"/>
              <a:pPr/>
              <a:t>13.10.2023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69C7-4727-45E6-952B-12113DC967F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2843808" y="386789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spc="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BUDŻET OBYWATELSKI W TORUNIU NA ROK 2024</a:t>
            </a:r>
          </a:p>
          <a:p>
            <a:pPr algn="r"/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Wyniki głosowania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843808" y="4613852"/>
            <a:ext cx="6048672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pl-PL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października 2023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4" y="4060511"/>
            <a:ext cx="601066" cy="74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0" name="Picture 2" descr="https://www.torun.pl/sites/default/files/ban_bo_540_2020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8594" y="915566"/>
            <a:ext cx="4860541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3267055031"/>
              </p:ext>
            </p:extLst>
          </p:nvPr>
        </p:nvGraphicFramePr>
        <p:xfrm>
          <a:off x="395536" y="627534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535090251"/>
              </p:ext>
            </p:extLst>
          </p:nvPr>
        </p:nvGraphicFramePr>
        <p:xfrm>
          <a:off x="107504" y="555526"/>
          <a:ext cx="88924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4716016" y="699542"/>
            <a:ext cx="3313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Głosy ważne i głosy nieważne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79512" y="2355726"/>
            <a:ext cx="2160240" cy="13681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Bez wpływu </a:t>
            </a:r>
          </a:p>
          <a:p>
            <a:pPr algn="ctr"/>
            <a:r>
              <a:rPr lang="pl-PL" sz="2000" b="1" dirty="0"/>
              <a:t>na wynik głosowania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Udział grup wiekowych w głosowaniu.</a:t>
            </a:r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87383936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6" name="Wykres 15"/>
          <p:cNvGraphicFramePr/>
          <p:nvPr>
            <p:extLst>
              <p:ext uri="{D42A27DB-BD31-4B8C-83A1-F6EECF244321}">
                <p14:modId xmlns:p14="http://schemas.microsoft.com/office/powerpoint/2010/main" val="1128821415"/>
              </p:ext>
            </p:extLst>
          </p:nvPr>
        </p:nvGraphicFramePr>
        <p:xfrm>
          <a:off x="0" y="555526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 wybrane - tematyka.</a:t>
            </a:r>
          </a:p>
        </p:txBody>
      </p:sp>
    </p:spTree>
    <p:extLst>
      <p:ext uri="{BB962C8B-B14F-4D97-AF65-F5344CB8AC3E}">
        <p14:creationId xmlns:p14="http://schemas.microsoft.com/office/powerpoint/2010/main" val="9807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Bydgoskie.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528" y="843558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B0570</a:t>
            </a:r>
            <a:r>
              <a:rPr lang="pl-PL" dirty="0"/>
              <a:t> - Wytchnienie pośród zieleni na Bydgoskim i Bielanach. 100 nowych drzew.</a:t>
            </a:r>
          </a:p>
          <a:p>
            <a:endParaRPr lang="pl-PL" dirty="0"/>
          </a:p>
          <a:p>
            <a:r>
              <a:rPr lang="pl-PL" b="1" dirty="0"/>
              <a:t>B0563</a:t>
            </a:r>
            <a:r>
              <a:rPr lang="pl-PL" dirty="0"/>
              <a:t> - Kolorowa ulica i zielony tunel zakochanych atrakcją Bydgoskiego Przedmieścia.</a:t>
            </a:r>
          </a:p>
          <a:p>
            <a:endParaRPr lang="pl-PL" dirty="0"/>
          </a:p>
          <a:p>
            <a:r>
              <a:rPr lang="pl-PL" b="1" dirty="0"/>
              <a:t>B0562</a:t>
            </a:r>
            <a:r>
              <a:rPr lang="pl-PL" dirty="0"/>
              <a:t> - Plac zabaw na Gagarina.</a:t>
            </a:r>
          </a:p>
          <a:p>
            <a:endParaRPr lang="pl-PL" dirty="0"/>
          </a:p>
          <a:p>
            <a:r>
              <a:rPr lang="pl-PL" b="1" dirty="0"/>
              <a:t>B0567</a:t>
            </a:r>
            <a:r>
              <a:rPr lang="pl-PL" dirty="0"/>
              <a:t> - Kolorowa rabata bylinowa w alei głównej w Parku (w pobliżu stawu).</a:t>
            </a:r>
          </a:p>
          <a:p>
            <a:endParaRPr lang="pl-PL" dirty="0"/>
          </a:p>
          <a:p>
            <a:r>
              <a:rPr lang="pl-PL" b="1" dirty="0"/>
              <a:t>B0568</a:t>
            </a:r>
            <a:r>
              <a:rPr lang="pl-PL" dirty="0"/>
              <a:t> - Renowacja ławki Schillera - czas najwyższy!</a:t>
            </a:r>
          </a:p>
          <a:p>
            <a:endParaRPr lang="pl-PL" dirty="0"/>
          </a:p>
          <a:p>
            <a:r>
              <a:rPr lang="pl-PL" b="1" dirty="0"/>
              <a:t>B0569</a:t>
            </a:r>
            <a:r>
              <a:rPr lang="pl-PL" dirty="0"/>
              <a:t> - Nowe życie dla boiska przy Szkole Podstawowej Nr 13.</a:t>
            </a:r>
          </a:p>
        </p:txBody>
      </p:sp>
    </p:spTree>
    <p:extLst>
      <p:ext uri="{BB962C8B-B14F-4D97-AF65-F5344CB8AC3E}">
        <p14:creationId xmlns:p14="http://schemas.microsoft.com/office/powerpoint/2010/main" val="36866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Chełmińskie.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68966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CH0548</a:t>
            </a:r>
            <a:r>
              <a:rPr lang="pl-PL" dirty="0"/>
              <a:t> - Super ekologiczna Szkoła Podstawowa Nr 24 w Toruniu.</a:t>
            </a:r>
          </a:p>
          <a:p>
            <a:endParaRPr lang="pl-PL" dirty="0"/>
          </a:p>
          <a:p>
            <a:r>
              <a:rPr lang="pl-PL" b="1" dirty="0"/>
              <a:t>CH0552</a:t>
            </a:r>
            <a:r>
              <a:rPr lang="pl-PL" dirty="0"/>
              <a:t> - Rewaloryzacja alei lipowej przy PCK - poprawa warunków siedliskowych </a:t>
            </a:r>
          </a:p>
          <a:p>
            <a:r>
              <a:rPr lang="pl-PL" dirty="0"/>
              <a:t>                 i usunięcie jemioły.</a:t>
            </a:r>
          </a:p>
          <a:p>
            <a:endParaRPr lang="pl-PL" dirty="0"/>
          </a:p>
          <a:p>
            <a:r>
              <a:rPr lang="pl-PL" b="1" dirty="0"/>
              <a:t>CH0551</a:t>
            </a:r>
            <a:r>
              <a:rPr lang="pl-PL" dirty="0"/>
              <a:t> - Nowe, kolorowe i miododajne zagospodarowanie zielenią ronda KOR   </a:t>
            </a:r>
          </a:p>
          <a:p>
            <a:r>
              <a:rPr lang="pl-PL" dirty="0"/>
              <a:t>                 (Podgórna, Kołłątaja).</a:t>
            </a:r>
          </a:p>
          <a:p>
            <a:endParaRPr lang="pl-PL" dirty="0"/>
          </a:p>
          <a:p>
            <a:r>
              <a:rPr lang="pl-PL" b="1" dirty="0"/>
              <a:t>CH0545</a:t>
            </a:r>
            <a:r>
              <a:rPr lang="pl-PL" dirty="0"/>
              <a:t> - Naprawa nawierzchni fragmentu drogi osiedlowej przy ul. Koniuchy </a:t>
            </a:r>
            <a:br>
              <a:rPr lang="pl-PL" dirty="0"/>
            </a:br>
            <a:r>
              <a:rPr lang="pl-PL" dirty="0"/>
              <a:t>                 i Kozackiej.  </a:t>
            </a:r>
          </a:p>
          <a:p>
            <a:endParaRPr lang="pl-PL" dirty="0"/>
          </a:p>
          <a:p>
            <a:r>
              <a:rPr lang="pl-PL" b="1" dirty="0"/>
              <a:t>CH0559</a:t>
            </a:r>
            <a:r>
              <a:rPr lang="pl-PL" dirty="0"/>
              <a:t> - Zazielenić ulice </a:t>
            </a:r>
            <a:r>
              <a:rPr lang="pl-PL" dirty="0" err="1"/>
              <a:t>Kaszownika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b="1" dirty="0"/>
              <a:t>CH0550</a:t>
            </a:r>
            <a:r>
              <a:rPr lang="pl-PL" dirty="0"/>
              <a:t> - Siódme Święto Chełmińskiego Przedmieścia. </a:t>
            </a:r>
          </a:p>
        </p:txBody>
      </p:sp>
    </p:spTree>
    <p:extLst>
      <p:ext uri="{BB962C8B-B14F-4D97-AF65-F5344CB8AC3E}">
        <p14:creationId xmlns:p14="http://schemas.microsoft.com/office/powerpoint/2010/main" val="5967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Czerniewice.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CZ0105</a:t>
            </a:r>
            <a:r>
              <a:rPr lang="pl-PL" dirty="0"/>
              <a:t> - Wykonanie zieleni na terenie rekreacyjno-sportowym.</a:t>
            </a:r>
          </a:p>
          <a:p>
            <a:r>
              <a:rPr lang="pl-PL" dirty="0"/>
              <a:t> </a:t>
            </a:r>
          </a:p>
          <a:p>
            <a:r>
              <a:rPr lang="pl-PL" b="1" dirty="0"/>
              <a:t>CZ0104</a:t>
            </a:r>
            <a:r>
              <a:rPr lang="pl-PL" dirty="0"/>
              <a:t> - XXIV Festyn parafialny "Tu są moje Czerniewice".</a:t>
            </a:r>
          </a:p>
          <a:p>
            <a:endParaRPr lang="pl-PL" dirty="0"/>
          </a:p>
          <a:p>
            <a:r>
              <a:rPr lang="pl-PL" b="1" dirty="0"/>
              <a:t>CZ0106</a:t>
            </a:r>
            <a:r>
              <a:rPr lang="pl-PL" dirty="0"/>
              <a:t> - Energooszczędny system sterowania oświetleniem.</a:t>
            </a:r>
          </a:p>
          <a:p>
            <a:endParaRPr lang="pl-PL" dirty="0"/>
          </a:p>
          <a:p>
            <a:r>
              <a:rPr lang="pl-PL" b="1" dirty="0"/>
              <a:t>CZ0107</a:t>
            </a:r>
            <a:r>
              <a:rPr lang="pl-PL" dirty="0"/>
              <a:t> - Na moim osiedlu bawiąc się uczę.</a:t>
            </a:r>
            <a:endParaRPr lang="pl-PL" sz="600" dirty="0"/>
          </a:p>
        </p:txBody>
      </p:sp>
    </p:spTree>
    <p:extLst>
      <p:ext uri="{BB962C8B-B14F-4D97-AF65-F5344CB8AC3E}">
        <p14:creationId xmlns:p14="http://schemas.microsoft.com/office/powerpoint/2010/main" val="36373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Grębocin-Bielawy.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GB0125</a:t>
            </a:r>
            <a:r>
              <a:rPr lang="pl-PL" dirty="0"/>
              <a:t> - Plac zabaw na Bielawach.</a:t>
            </a:r>
          </a:p>
          <a:p>
            <a:endParaRPr lang="pl-PL" dirty="0"/>
          </a:p>
          <a:p>
            <a:r>
              <a:rPr lang="pl-PL" b="1" dirty="0"/>
              <a:t>GB0124</a:t>
            </a:r>
            <a:r>
              <a:rPr lang="pl-PL" dirty="0"/>
              <a:t> - Zielona strefa relaksu. </a:t>
            </a:r>
          </a:p>
        </p:txBody>
      </p:sp>
    </p:spTree>
    <p:extLst>
      <p:ext uri="{BB962C8B-B14F-4D97-AF65-F5344CB8AC3E}">
        <p14:creationId xmlns:p14="http://schemas.microsoft.com/office/powerpoint/2010/main" val="22725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Jakubskie-Mokre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JM0847</a:t>
            </a:r>
            <a:r>
              <a:rPr lang="pl-PL" dirty="0"/>
              <a:t> - Nowa bieżnia lekkoatletyczna przy Zespole Szkół Inżynierii Środowiska.</a:t>
            </a:r>
          </a:p>
          <a:p>
            <a:r>
              <a:rPr lang="pl-PL" dirty="0"/>
              <a:t> </a:t>
            </a:r>
          </a:p>
          <a:p>
            <a:r>
              <a:rPr lang="pl-PL" b="1" dirty="0"/>
              <a:t>JM0849</a:t>
            </a:r>
            <a:r>
              <a:rPr lang="pl-PL" dirty="0"/>
              <a:t> - Zagospodarowanie roślinami odpornymi na suszę placu Daszyńskiego.</a:t>
            </a:r>
          </a:p>
        </p:txBody>
      </p:sp>
    </p:spTree>
    <p:extLst>
      <p:ext uri="{BB962C8B-B14F-4D97-AF65-F5344CB8AC3E}">
        <p14:creationId xmlns:p14="http://schemas.microsoft.com/office/powerpoint/2010/main" val="4585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Kaszczorek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K0130</a:t>
            </a:r>
            <a:r>
              <a:rPr lang="pl-PL" dirty="0"/>
              <a:t> - Masz zielone? Mam! Grasz w zielone? Gram! – </a:t>
            </a:r>
          </a:p>
          <a:p>
            <a:r>
              <a:rPr lang="pl-PL" dirty="0"/>
              <a:t>              kontynuacja aranżacji terenu SP27</a:t>
            </a:r>
          </a:p>
        </p:txBody>
      </p:sp>
    </p:spTree>
    <p:extLst>
      <p:ext uri="{BB962C8B-B14F-4D97-AF65-F5344CB8AC3E}">
        <p14:creationId xmlns:p14="http://schemas.microsoft.com/office/powerpoint/2010/main" val="32818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Pieniądze.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58253"/>
              </p:ext>
            </p:extLst>
          </p:nvPr>
        </p:nvGraphicFramePr>
        <p:xfrm>
          <a:off x="1187624" y="987574"/>
          <a:ext cx="6768752" cy="3172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46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40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PULA na rok 2024</a:t>
                      </a:r>
                      <a:endParaRPr lang="pl-PL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7 570 000</a:t>
                      </a:r>
                      <a:endParaRPr lang="pl-PL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pule lokalne (13)</a:t>
                      </a:r>
                      <a:endParaRPr lang="pl-PL" sz="2800" b="0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5 299 000</a:t>
                      </a:r>
                      <a:endParaRPr lang="pl-PL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76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pula </a:t>
                      </a:r>
                      <a:r>
                        <a:rPr lang="pl-PL" sz="28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ogólnomiejska</a:t>
                      </a:r>
                      <a:endParaRPr lang="pl-PL" sz="2800" b="0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2 271 000</a:t>
                      </a:r>
                      <a:endParaRPr lang="pl-PL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Podgórz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P0204</a:t>
            </a:r>
            <a:r>
              <a:rPr lang="pl-PL" dirty="0"/>
              <a:t> - Dziecięce marzenia.</a:t>
            </a:r>
          </a:p>
          <a:p>
            <a:endParaRPr lang="pl-PL" dirty="0"/>
          </a:p>
          <a:p>
            <a:r>
              <a:rPr lang="pl-PL" b="1" dirty="0"/>
              <a:t>P0206</a:t>
            </a:r>
            <a:r>
              <a:rPr lang="pl-PL" dirty="0"/>
              <a:t> - Glinki razem!!! dla każdego coś dobrego!!!</a:t>
            </a:r>
          </a:p>
          <a:p>
            <a:endParaRPr lang="pl-PL" dirty="0"/>
          </a:p>
          <a:p>
            <a:r>
              <a:rPr lang="pl-PL" b="1" dirty="0"/>
              <a:t>P0209</a:t>
            </a:r>
            <a:r>
              <a:rPr lang="pl-PL" dirty="0"/>
              <a:t> - Posprzątaj po swoim pupilu.</a:t>
            </a:r>
          </a:p>
          <a:p>
            <a:endParaRPr lang="pl-PL" dirty="0"/>
          </a:p>
          <a:p>
            <a:r>
              <a:rPr lang="pl-PL" b="1" dirty="0"/>
              <a:t>P0205</a:t>
            </a:r>
            <a:r>
              <a:rPr lang="pl-PL" dirty="0"/>
              <a:t> - Doposażenie placu zabaw.</a:t>
            </a:r>
          </a:p>
        </p:txBody>
      </p:sp>
    </p:spTree>
    <p:extLst>
      <p:ext uri="{BB962C8B-B14F-4D97-AF65-F5344CB8AC3E}">
        <p14:creationId xmlns:p14="http://schemas.microsoft.com/office/powerpoint/2010/main" val="29843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Rubinkowo.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R0153</a:t>
            </a:r>
            <a:r>
              <a:rPr lang="pl-PL" dirty="0"/>
              <a:t> - Rubinkowo - Bezpieczne Osiedle - Bezpieczni Mieszkańcy.</a:t>
            </a:r>
          </a:p>
          <a:p>
            <a:endParaRPr lang="pl-PL" dirty="0"/>
          </a:p>
          <a:p>
            <a:r>
              <a:rPr lang="pl-PL" b="1" dirty="0"/>
              <a:t>R0151</a:t>
            </a:r>
            <a:r>
              <a:rPr lang="pl-PL" dirty="0"/>
              <a:t> - Drabinkowo - Planeta Zabawy.</a:t>
            </a:r>
          </a:p>
        </p:txBody>
      </p:sp>
    </p:spTree>
    <p:extLst>
      <p:ext uri="{BB962C8B-B14F-4D97-AF65-F5344CB8AC3E}">
        <p14:creationId xmlns:p14="http://schemas.microsoft.com/office/powerpoint/2010/main" val="164282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Rudak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RU0115</a:t>
            </a:r>
            <a:r>
              <a:rPr lang="pl-PL" dirty="0"/>
              <a:t> - Przyjazne i Zielone Lewobrzeże. Wydma </a:t>
            </a:r>
            <a:r>
              <a:rPr lang="pl-PL" dirty="0" err="1"/>
              <a:t>Rudacka</a:t>
            </a:r>
            <a:r>
              <a:rPr lang="pl-PL" dirty="0"/>
              <a:t> –</a:t>
            </a:r>
          </a:p>
          <a:p>
            <a:r>
              <a:rPr lang="pl-PL" dirty="0"/>
              <a:t>                 ekologiczne miejsce relaksu.</a:t>
            </a:r>
          </a:p>
          <a:p>
            <a:endParaRPr lang="pl-PL" dirty="0"/>
          </a:p>
          <a:p>
            <a:r>
              <a:rPr lang="pl-PL" b="1" dirty="0"/>
              <a:t>RU0116</a:t>
            </a:r>
            <a:r>
              <a:rPr lang="pl-PL" dirty="0"/>
              <a:t> - Rekreacja na </a:t>
            </a:r>
            <a:r>
              <a:rPr lang="pl-PL" dirty="0" err="1"/>
              <a:t>Rudaku</a:t>
            </a:r>
            <a:r>
              <a:rPr lang="pl-PL" dirty="0"/>
              <a:t> B - górka saneczkowa.</a:t>
            </a:r>
          </a:p>
          <a:p>
            <a:endParaRPr lang="pl-PL" dirty="0"/>
          </a:p>
          <a:p>
            <a:r>
              <a:rPr lang="pl-PL" b="1" dirty="0"/>
              <a:t>RU0113</a:t>
            </a:r>
            <a:r>
              <a:rPr lang="pl-PL" dirty="0"/>
              <a:t> - Fitness na </a:t>
            </a:r>
            <a:r>
              <a:rPr lang="pl-PL" dirty="0" err="1"/>
              <a:t>Rudaku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1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Skarpa.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SK0382</a:t>
            </a:r>
            <a:r>
              <a:rPr lang="pl-PL" dirty="0"/>
              <a:t> - Sensoryczny plac zabaw dla dzieci małych w żłobkowym ogrodzie.</a:t>
            </a:r>
          </a:p>
          <a:p>
            <a:endParaRPr lang="pl-PL" dirty="0"/>
          </a:p>
          <a:p>
            <a:r>
              <a:rPr lang="pl-PL" b="1" dirty="0"/>
              <a:t>SK0384</a:t>
            </a:r>
            <a:r>
              <a:rPr lang="pl-PL" dirty="0"/>
              <a:t> - Rodzinny plac zabaw dla dzieci.</a:t>
            </a:r>
          </a:p>
        </p:txBody>
      </p:sp>
    </p:spTree>
    <p:extLst>
      <p:ext uri="{BB962C8B-B14F-4D97-AF65-F5344CB8AC3E}">
        <p14:creationId xmlns:p14="http://schemas.microsoft.com/office/powerpoint/2010/main" val="417344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Staromiejskie.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SM0463</a:t>
            </a:r>
            <a:r>
              <a:rPr lang="pl-PL" dirty="0"/>
              <a:t> - BO warto głosować na Szczytną 13!</a:t>
            </a:r>
          </a:p>
          <a:p>
            <a:endParaRPr lang="pl-PL" dirty="0"/>
          </a:p>
          <a:p>
            <a:r>
              <a:rPr lang="pl-PL" b="1" dirty="0"/>
              <a:t>SM0466</a:t>
            </a:r>
            <a:r>
              <a:rPr lang="pl-PL" dirty="0"/>
              <a:t> - Remont placu zabaw w Fosie Zamkowej wraz z </a:t>
            </a:r>
            <a:r>
              <a:rPr lang="pl-PL" dirty="0" err="1"/>
              <a:t>nasadzeniami</a:t>
            </a:r>
            <a:r>
              <a:rPr lang="pl-PL" dirty="0"/>
              <a:t> drzew </a:t>
            </a:r>
          </a:p>
          <a:p>
            <a:r>
              <a:rPr lang="pl-PL" dirty="0"/>
              <a:t>                  i krzewów.</a:t>
            </a:r>
          </a:p>
        </p:txBody>
      </p:sp>
    </p:spTree>
    <p:extLst>
      <p:ext uri="{BB962C8B-B14F-4D97-AF65-F5344CB8AC3E}">
        <p14:creationId xmlns:p14="http://schemas.microsoft.com/office/powerpoint/2010/main" val="3679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Stawki.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ST0156</a:t>
            </a:r>
            <a:r>
              <a:rPr lang="pl-PL" dirty="0"/>
              <a:t> - Budowa okólnej bieżni lekkoatletycznej wokół boisk Orlik przy ul. Hallera.</a:t>
            </a:r>
          </a:p>
          <a:p>
            <a:endParaRPr lang="pl-PL" dirty="0"/>
          </a:p>
          <a:p>
            <a:r>
              <a:rPr lang="pl-PL" b="1" dirty="0"/>
              <a:t>ST0159</a:t>
            </a:r>
            <a:r>
              <a:rPr lang="pl-PL" dirty="0"/>
              <a:t> - Ognisko Mikołajkowe. </a:t>
            </a:r>
          </a:p>
        </p:txBody>
      </p:sp>
    </p:spTree>
    <p:extLst>
      <p:ext uri="{BB962C8B-B14F-4D97-AF65-F5344CB8AC3E}">
        <p14:creationId xmlns:p14="http://schemas.microsoft.com/office/powerpoint/2010/main" val="35092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Wrzosy.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843558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W0493</a:t>
            </a:r>
            <a:r>
              <a:rPr lang="pl-PL" dirty="0"/>
              <a:t> - Polepszenie komfortu wypoczynku na łonie natury pomiędzy stawem </a:t>
            </a:r>
          </a:p>
          <a:p>
            <a:r>
              <a:rPr lang="pl-PL" dirty="0"/>
              <a:t>                a przedszkolem PM18.</a:t>
            </a:r>
          </a:p>
          <a:p>
            <a:endParaRPr lang="pl-PL" dirty="0"/>
          </a:p>
          <a:p>
            <a:r>
              <a:rPr lang="pl-PL" b="1" dirty="0"/>
              <a:t>W0486</a:t>
            </a:r>
            <a:r>
              <a:rPr lang="pl-PL" dirty="0"/>
              <a:t> - Zwiększamy bezpieczeństwo na osiedlu Jar.</a:t>
            </a:r>
          </a:p>
          <a:p>
            <a:endParaRPr lang="pl-PL" dirty="0"/>
          </a:p>
          <a:p>
            <a:r>
              <a:rPr lang="pl-PL" b="1" dirty="0"/>
              <a:t>W0485</a:t>
            </a:r>
            <a:r>
              <a:rPr lang="pl-PL" dirty="0"/>
              <a:t> - Festyn rodzinny – spotkajmy się razem.</a:t>
            </a:r>
          </a:p>
          <a:p>
            <a:endParaRPr lang="pl-PL" dirty="0"/>
          </a:p>
          <a:p>
            <a:r>
              <a:rPr lang="pl-PL" b="1" dirty="0"/>
              <a:t>W0496</a:t>
            </a:r>
            <a:r>
              <a:rPr lang="pl-PL" dirty="0"/>
              <a:t> - Nasadzenia dzikiej róży i krzewów miododajnych wzdłuż Szosy Chełmińskiej.</a:t>
            </a:r>
          </a:p>
          <a:p>
            <a:endParaRPr lang="pl-PL" dirty="0"/>
          </a:p>
          <a:p>
            <a:r>
              <a:rPr lang="pl-PL" b="1" dirty="0"/>
              <a:t>W0494</a:t>
            </a:r>
            <a:r>
              <a:rPr lang="pl-PL" dirty="0"/>
              <a:t> - Rewitalizacja terenu nasadzenie krzewów miododajnych </a:t>
            </a:r>
          </a:p>
          <a:p>
            <a:r>
              <a:rPr lang="pl-PL" dirty="0"/>
              <a:t>                w pasie zieleni ul. Słowicza.</a:t>
            </a:r>
          </a:p>
          <a:p>
            <a:endParaRPr lang="pl-PL" dirty="0"/>
          </a:p>
          <a:p>
            <a:r>
              <a:rPr lang="pl-PL" b="1" dirty="0"/>
              <a:t>W0497</a:t>
            </a:r>
            <a:r>
              <a:rPr lang="pl-PL" dirty="0"/>
              <a:t> - Bezpłatne zajęcia artystyczne, sportowe i prozdrowotne. </a:t>
            </a:r>
          </a:p>
        </p:txBody>
      </p:sp>
    </p:spTree>
    <p:extLst>
      <p:ext uri="{BB962C8B-B14F-4D97-AF65-F5344CB8AC3E}">
        <p14:creationId xmlns:p14="http://schemas.microsoft.com/office/powerpoint/2010/main" val="378509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Wybrane projekty: </a:t>
            </a:r>
            <a:r>
              <a:rPr lang="pl-PL" sz="2000" dirty="0" err="1"/>
              <a:t>Ogólnomiejskie</a:t>
            </a:r>
            <a:r>
              <a:rPr lang="pl-PL" sz="2000" dirty="0"/>
              <a:t>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528" y="843558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O0980</a:t>
            </a:r>
            <a:r>
              <a:rPr lang="pl-PL" dirty="0"/>
              <a:t> - Remont schroniska dla bezdomnych zwierząt w Toruniu.</a:t>
            </a:r>
          </a:p>
          <a:p>
            <a:endParaRPr lang="pl-PL" sz="1000" dirty="0"/>
          </a:p>
          <a:p>
            <a:r>
              <a:rPr lang="pl-PL" b="1" dirty="0"/>
              <a:t>O0946</a:t>
            </a:r>
            <a:r>
              <a:rPr lang="pl-PL" dirty="0"/>
              <a:t> - Pomoc młodym zwierzętom - zakup inkubatora na wyposażenie patrolu EKO.</a:t>
            </a:r>
          </a:p>
          <a:p>
            <a:endParaRPr lang="pl-PL" sz="1000" dirty="0"/>
          </a:p>
          <a:p>
            <a:r>
              <a:rPr lang="pl-PL" b="1" dirty="0"/>
              <a:t>O0951</a:t>
            </a:r>
            <a:r>
              <a:rPr lang="pl-PL" dirty="0"/>
              <a:t> - Pomoc kotom bezdomnym.</a:t>
            </a:r>
          </a:p>
          <a:p>
            <a:endParaRPr lang="pl-PL" sz="1000" dirty="0"/>
          </a:p>
          <a:p>
            <a:r>
              <a:rPr lang="pl-PL" b="1" dirty="0"/>
              <a:t>O0908</a:t>
            </a:r>
            <a:r>
              <a:rPr lang="pl-PL" dirty="0"/>
              <a:t> - Defibrylatory AED - Punkty Ratowania Życia.</a:t>
            </a:r>
          </a:p>
          <a:p>
            <a:endParaRPr lang="pl-PL" sz="1000" dirty="0"/>
          </a:p>
          <a:p>
            <a:r>
              <a:rPr lang="pl-PL" b="1" dirty="0"/>
              <a:t>O0923</a:t>
            </a:r>
            <a:r>
              <a:rPr lang="pl-PL" dirty="0"/>
              <a:t> - Kolacje (drugi posiłek) dla przebywających w Miejskim Schronisku </a:t>
            </a:r>
          </a:p>
          <a:p>
            <a:r>
              <a:rPr lang="pl-PL" dirty="0"/>
              <a:t>               dla Bezdomnych Mężczyzn.</a:t>
            </a:r>
          </a:p>
          <a:p>
            <a:endParaRPr lang="pl-PL" sz="1000" dirty="0"/>
          </a:p>
          <a:p>
            <a:r>
              <a:rPr lang="pl-PL" b="1" dirty="0"/>
              <a:t>O0970</a:t>
            </a:r>
            <a:r>
              <a:rPr lang="pl-PL" dirty="0"/>
              <a:t> - Toruń chroni jerzyki - wieszamy budki dla jerzyków na szkołach i przedszkolach.</a:t>
            </a:r>
          </a:p>
          <a:p>
            <a:r>
              <a:rPr lang="pl-PL" sz="1000" dirty="0"/>
              <a:t> </a:t>
            </a:r>
          </a:p>
          <a:p>
            <a:r>
              <a:rPr lang="pl-PL" b="1" dirty="0"/>
              <a:t>O0971</a:t>
            </a:r>
            <a:r>
              <a:rPr lang="pl-PL" dirty="0"/>
              <a:t> - Czysty Toruń - walczymy ze smogiem i z nielegalnymi wysypiskami.</a:t>
            </a:r>
          </a:p>
          <a:p>
            <a:endParaRPr lang="pl-PL" sz="1000" dirty="0"/>
          </a:p>
          <a:p>
            <a:r>
              <a:rPr lang="pl-PL" b="1" dirty="0"/>
              <a:t>O0959</a:t>
            </a:r>
            <a:r>
              <a:rPr lang="pl-PL" dirty="0"/>
              <a:t> - Napis wielkoformatowy, przestrzenny zawierający słowo "Toruń".</a:t>
            </a:r>
          </a:p>
        </p:txBody>
      </p:sp>
    </p:spTree>
    <p:extLst>
      <p:ext uri="{BB962C8B-B14F-4D97-AF65-F5344CB8AC3E}">
        <p14:creationId xmlns:p14="http://schemas.microsoft.com/office/powerpoint/2010/main" val="3272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2843808" y="386789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spc="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BUDŻET OBYWATELSKI W TORUNIU NA ROK 2024</a:t>
            </a:r>
          </a:p>
          <a:p>
            <a:pPr algn="r"/>
            <a:r>
              <a:rPr lang="pl-P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Wyniki głosowania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843808" y="4613852"/>
            <a:ext cx="6048672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pl-PL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października 2023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34" y="4060511"/>
            <a:ext cx="601066" cy="74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0" name="Picture 2" descr="https://www.torun.pl/sites/default/files/ban_bo_540_2020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8594" y="915566"/>
            <a:ext cx="4860541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Pule lokalne.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Wykres 10"/>
          <p:cNvGraphicFramePr/>
          <p:nvPr/>
        </p:nvGraphicFramePr>
        <p:xfrm>
          <a:off x="0" y="627534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410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1" name="Elipsa 10"/>
          <p:cNvSpPr/>
          <p:nvPr/>
        </p:nvSpPr>
        <p:spPr>
          <a:xfrm>
            <a:off x="467544" y="3003798"/>
            <a:ext cx="3384376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84</a:t>
            </a:r>
          </a:p>
          <a:p>
            <a:pPr algn="ctr"/>
            <a:r>
              <a:rPr lang="pl-PL" sz="2400" dirty="0"/>
              <a:t>na listach lokalnych</a:t>
            </a:r>
          </a:p>
        </p:txBody>
      </p:sp>
      <p:sp>
        <p:nvSpPr>
          <p:cNvPr id="12" name="Elipsa 11"/>
          <p:cNvSpPr/>
          <p:nvPr/>
        </p:nvSpPr>
        <p:spPr>
          <a:xfrm>
            <a:off x="5436096" y="3003798"/>
            <a:ext cx="3384376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42</a:t>
            </a:r>
          </a:p>
          <a:p>
            <a:pPr algn="ctr"/>
            <a:r>
              <a:rPr lang="pl-PL" sz="2400" dirty="0"/>
              <a:t>na liście </a:t>
            </a:r>
            <a:r>
              <a:rPr lang="pl-PL" sz="2400" dirty="0" err="1"/>
              <a:t>ogólnomiejskiej</a:t>
            </a:r>
            <a:endParaRPr lang="pl-PL" sz="2400" dirty="0"/>
          </a:p>
        </p:txBody>
      </p:sp>
      <p:cxnSp>
        <p:nvCxnSpPr>
          <p:cNvPr id="13" name="Łącznik prosty ze strzałką 12"/>
          <p:cNvCxnSpPr>
            <a:endCxn id="11" idx="7"/>
          </p:cNvCxnSpPr>
          <p:nvPr/>
        </p:nvCxnSpPr>
        <p:spPr>
          <a:xfrm flipH="1">
            <a:off x="3356289" y="1779663"/>
            <a:ext cx="1255822" cy="14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endCxn id="12" idx="1"/>
          </p:cNvCxnSpPr>
          <p:nvPr/>
        </p:nvCxnSpPr>
        <p:spPr>
          <a:xfrm>
            <a:off x="4612109" y="1779663"/>
            <a:ext cx="1319618" cy="14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4244018" y="1475527"/>
            <a:ext cx="736185" cy="736185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2106436" y="771550"/>
            <a:ext cx="5040560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b="1" dirty="0"/>
              <a:t>126</a:t>
            </a:r>
          </a:p>
          <a:p>
            <a:pPr algn="ctr"/>
            <a:r>
              <a:rPr lang="pl-PL" sz="3500" b="1" dirty="0" err="1"/>
              <a:t>projeków</a:t>
            </a:r>
            <a:r>
              <a:rPr lang="pl-PL" sz="3500" b="1" dirty="0"/>
              <a:t> do głosowania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2483768" y="915566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/>
              <a:t>LICZBA</a:t>
            </a:r>
          </a:p>
          <a:p>
            <a:pPr algn="ctr"/>
            <a:r>
              <a:rPr lang="pl-PL" sz="4000" b="1" dirty="0"/>
              <a:t>WYBRANYCH PROJEKTÓW</a:t>
            </a:r>
          </a:p>
          <a:p>
            <a:pPr algn="ctr"/>
            <a:endParaRPr lang="pl-PL" sz="2400" b="1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3275856" y="3003798"/>
            <a:ext cx="2664296" cy="122413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600" b="1" dirty="0"/>
              <a:t>50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1" name="Wykres 10"/>
          <p:cNvGraphicFramePr/>
          <p:nvPr>
            <p:extLst>
              <p:ext uri="{D42A27DB-BD31-4B8C-83A1-F6EECF244321}">
                <p14:modId xmlns:p14="http://schemas.microsoft.com/office/powerpoint/2010/main" val="2378460857"/>
              </p:ext>
            </p:extLst>
          </p:nvPr>
        </p:nvGraphicFramePr>
        <p:xfrm>
          <a:off x="0" y="555526"/>
          <a:ext cx="905949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rostokąt zaokrąglony 7"/>
          <p:cNvSpPr/>
          <p:nvPr/>
        </p:nvSpPr>
        <p:spPr>
          <a:xfrm rot="18900000">
            <a:off x="700683" y="500159"/>
            <a:ext cx="1513943" cy="108284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609 zadań</a:t>
            </a:r>
            <a:endParaRPr lang="pl-PL" sz="16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latin typeface="Corbel" pitchFamily="34" charset="0"/>
              </a:rPr>
              <a:t>Budżet obywatelski w Toruniu. Liczba wybranych projektów w edycjach 2014-2024.</a:t>
            </a:r>
          </a:p>
        </p:txBody>
      </p:sp>
    </p:spTree>
    <p:extLst>
      <p:ext uri="{BB962C8B-B14F-4D97-AF65-F5344CB8AC3E}">
        <p14:creationId xmlns:p14="http://schemas.microsoft.com/office/powerpoint/2010/main" val="325626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latin typeface="Corbel" pitchFamily="34" charset="0"/>
              </a:rPr>
              <a:t>Budżet obywatelski w Toruniu. Liczba projektów / kwota łączna / średnia wartość.</a:t>
            </a:r>
          </a:p>
        </p:txBody>
      </p:sp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2303382475"/>
              </p:ext>
            </p:extLst>
          </p:nvPr>
        </p:nvGraphicFramePr>
        <p:xfrm>
          <a:off x="-180528" y="987574"/>
          <a:ext cx="295232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4246209383"/>
              </p:ext>
            </p:extLst>
          </p:nvPr>
        </p:nvGraphicFramePr>
        <p:xfrm>
          <a:off x="0" y="2931790"/>
          <a:ext cx="2843808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Wykres 13"/>
          <p:cNvGraphicFramePr/>
          <p:nvPr>
            <p:extLst>
              <p:ext uri="{D42A27DB-BD31-4B8C-83A1-F6EECF244321}">
                <p14:modId xmlns:p14="http://schemas.microsoft.com/office/powerpoint/2010/main" val="3418195919"/>
              </p:ext>
            </p:extLst>
          </p:nvPr>
        </p:nvGraphicFramePr>
        <p:xfrm>
          <a:off x="3059832" y="1059582"/>
          <a:ext cx="59046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179512" y="699542"/>
            <a:ext cx="1623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/>
              <a:t>Liczba projektów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79512" y="2737252"/>
            <a:ext cx="2055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/>
              <a:t>Kwota łączna w mln zł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3260129" y="771550"/>
            <a:ext cx="3516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Średnia wartość projektów w zł</a:t>
            </a:r>
          </a:p>
        </p:txBody>
      </p:sp>
      <p:cxnSp>
        <p:nvCxnSpPr>
          <p:cNvPr id="20" name="Łącznik prosty 19"/>
          <p:cNvCxnSpPr/>
          <p:nvPr/>
        </p:nvCxnSpPr>
        <p:spPr>
          <a:xfrm>
            <a:off x="2915816" y="843558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350144602"/>
              </p:ext>
            </p:extLst>
          </p:nvPr>
        </p:nvGraphicFramePr>
        <p:xfrm>
          <a:off x="0" y="483518"/>
          <a:ext cx="87849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Projekty wybrane i niewybrane.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4731990"/>
            <a:ext cx="9144000" cy="41151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Picture 3" descr="D:\b.oleszek\Moje dokumenty\Prezentacja prespektywy Torunia\linia_bia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515966"/>
            <a:ext cx="3019768" cy="782931"/>
          </a:xfrm>
          <a:prstGeom prst="rect">
            <a:avLst/>
          </a:prstGeom>
          <a:noFill/>
        </p:spPr>
      </p:pic>
      <p:pic>
        <p:nvPicPr>
          <p:cNvPr id="7" name="Picture 2" descr="D:\Documents\bp_ludziki_bi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4" y="4775120"/>
            <a:ext cx="652190" cy="336729"/>
          </a:xfrm>
          <a:prstGeom prst="rect">
            <a:avLst/>
          </a:prstGeom>
          <a:noFill/>
        </p:spPr>
      </p:pic>
      <p:sp>
        <p:nvSpPr>
          <p:cNvPr id="17" name="pole tekstowe 16"/>
          <p:cNvSpPr txBox="1"/>
          <p:nvPr/>
        </p:nvSpPr>
        <p:spPr>
          <a:xfrm>
            <a:off x="179512" y="105958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Głosujący</a:t>
            </a:r>
            <a:endParaRPr lang="pl-PL" sz="1600" b="1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4499992" y="627446"/>
            <a:ext cx="3960000" cy="136820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10 857</a:t>
            </a:r>
          </a:p>
          <a:p>
            <a:pPr algn="ctr"/>
            <a:r>
              <a:rPr lang="pl-PL" sz="3600" b="1" dirty="0"/>
              <a:t>(+13,5%)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251520" y="235572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Złożone karty</a:t>
            </a:r>
            <a:endParaRPr lang="pl-PL" sz="1600" b="1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4499992" y="2211710"/>
            <a:ext cx="3960000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18 376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251520" y="365187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Oddane głosy</a:t>
            </a:r>
            <a:endParaRPr lang="pl-PL" sz="1600" b="1" dirty="0"/>
          </a:p>
        </p:txBody>
      </p:sp>
      <p:sp>
        <p:nvSpPr>
          <p:cNvPr id="22" name="Prostokąt zaokrąglony 21"/>
          <p:cNvSpPr/>
          <p:nvPr/>
        </p:nvSpPr>
        <p:spPr>
          <a:xfrm>
            <a:off x="4499992" y="3507854"/>
            <a:ext cx="3960000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b="1" dirty="0"/>
              <a:t>40 225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0" y="123478"/>
            <a:ext cx="914400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/>
              <a:t>Budżet obywatelski w Toruniu 2024. Głosowanie.</a:t>
            </a:r>
          </a:p>
        </p:txBody>
      </p:sp>
    </p:spTree>
    <p:extLst>
      <p:ext uri="{BB962C8B-B14F-4D97-AF65-F5344CB8AC3E}">
        <p14:creationId xmlns:p14="http://schemas.microsoft.com/office/powerpoint/2010/main" val="37622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4552</TotalTime>
  <Words>937</Words>
  <Application>Microsoft Office PowerPoint</Application>
  <PresentationFormat>Pokaz na ekranie (16:9)</PresentationFormat>
  <Paragraphs>204</Paragraphs>
  <Slides>28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</vt:lpstr>
      <vt:lpstr>Corbel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UMT</dc:creator>
  <cp:lastModifiedBy>Sala15</cp:lastModifiedBy>
  <cp:revision>682</cp:revision>
  <cp:lastPrinted>2023-10-13T06:50:59Z</cp:lastPrinted>
  <dcterms:created xsi:type="dcterms:W3CDTF">2015-01-28T13:57:20Z</dcterms:created>
  <dcterms:modified xsi:type="dcterms:W3CDTF">2023-10-13T07:48:04Z</dcterms:modified>
</cp:coreProperties>
</file>