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handoutMasterIdLst>
    <p:handoutMasterId r:id="rId27"/>
  </p:handoutMasterIdLst>
  <p:sldIdLst>
    <p:sldId id="256" r:id="rId4"/>
    <p:sldId id="257" r:id="rId5"/>
    <p:sldId id="286" r:id="rId6"/>
    <p:sldId id="298" r:id="rId7"/>
    <p:sldId id="258" r:id="rId8"/>
    <p:sldId id="301" r:id="rId9"/>
    <p:sldId id="259" r:id="rId10"/>
    <p:sldId id="297" r:id="rId11"/>
    <p:sldId id="287" r:id="rId12"/>
    <p:sldId id="288" r:id="rId13"/>
    <p:sldId id="304" r:id="rId14"/>
    <p:sldId id="293" r:id="rId15"/>
    <p:sldId id="294" r:id="rId16"/>
    <p:sldId id="291" r:id="rId17"/>
    <p:sldId id="290" r:id="rId18"/>
    <p:sldId id="292" r:id="rId19"/>
    <p:sldId id="305" r:id="rId20"/>
    <p:sldId id="289" r:id="rId21"/>
    <p:sldId id="296" r:id="rId22"/>
    <p:sldId id="302" r:id="rId23"/>
    <p:sldId id="299" r:id="rId24"/>
    <p:sldId id="265" r:id="rId25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674"/>
    <a:srgbClr val="3B317C"/>
    <a:srgbClr val="20386A"/>
    <a:srgbClr val="4A566F"/>
    <a:srgbClr val="22386B"/>
    <a:srgbClr val="332982"/>
    <a:srgbClr val="477CE8"/>
    <a:srgbClr val="467CE8"/>
    <a:srgbClr val="665CEA"/>
    <a:srgbClr val="158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>
        <p:guide orient="horz" pos="1480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3BDCC-4598-4EA5-B0AD-A9234A29C0DC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7C348-541B-42D4-9CEE-34C16A31923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90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39971-B06A-44A4-A4A6-88A6CE0BB0A8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7FE68-6934-4E97-899E-C9513DFF4A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98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9068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5407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47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8879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8577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6945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136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3616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3676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3676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2660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345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9319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474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148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4386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4597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5443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1463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430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365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7FE68-6934-4E97-899E-C9513DFF4A8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29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A5D30BA-7219-4E20-97B9-1D2D80E81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5670C4DA-C34A-44BD-91C4-296371D1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52EA4EAF-1349-4D92-B42D-50F26DC5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9EFD8665-84E3-41CC-ADF0-69938840A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72FEE7E1-53E8-4C26-AB70-399EF877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362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320D8FC-B4A1-4730-946B-4000CC12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61289AD7-37A3-4349-8E26-4F862E086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1ACCFE24-8F56-4460-BBA5-D20D027B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A232E743-3CA9-4BF5-A5FE-E0041E70C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B73760A9-A942-475A-A2E1-78EF5C12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911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AD18F9E8-9903-4551-A807-D1E9C95F9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7A0567FD-9EFA-4609-8703-2BFFA7F6E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8ABA8400-6A3A-42D6-AC52-A5873D47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2E3395B7-5FCB-4048-A818-6C6BD47B2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D2360A97-52E1-4BB2-9C98-6FDDDFC3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252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A5D30BA-7219-4E20-97B9-1D2D80E81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670C4DA-C34A-44BD-91C4-296371D1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2EA4EAF-1349-4D92-B42D-50F26DC5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EFD8665-84E3-41CC-ADF0-69938840A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2FEE7E1-53E8-4C26-AB70-399EF877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67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43C006-0A55-43E4-A4E1-7931CD692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806AC58-170D-42C7-926B-7976E008C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E473922-E041-4011-AF19-623B51DE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A6363C1-8E2B-49B8-844B-ACCFE9D5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CB73CD9-6BFE-4D8E-ADFA-74266678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80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D1EFC2B-5A63-4B8D-8DD6-A6C81B1D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9E83403-C10B-4CB6-AD05-57CD9634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F488F8D-4EC6-40AD-8282-554A789F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17DA43E-5F36-4976-A0A6-B2F1551B6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FFD1416-F0C0-4B12-96B4-BD6DCCDE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504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FD2AF8D-F74A-4DAE-856A-1D037E64E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F96802A-70C2-406D-913C-D94B3807A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D7B937-3629-41E9-9CC4-8B6512610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5C46785-65B1-4E17-BADE-E26252BC6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D42BE13-91AF-4A93-85A8-9D26553B0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A49B855-B0B7-4128-BA99-B5408031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91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FBA4764-8D44-4823-9525-01DE83A4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E34C7A5-FEB5-4D56-AF51-23A2E281A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0989F3C-F633-4F25-9C08-A932F6BB9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107719AD-4ECF-4EBB-9BE9-87523088B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75620AFE-825D-4D57-BE7F-150D8EE64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AFE07E8A-E216-48FE-A157-FB2172C0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3F0CE5B0-BB5A-4848-A531-6AD4E4B6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A6B377DC-C13F-4C8E-950F-FAFBE84E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18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283EC5-B1C7-4AA3-98E7-5A877FF4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318A73CD-91CC-49F0-8535-DF022D75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548DA48-766E-4CDB-AB76-152D2D59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FABC226-BF2F-45AD-AD44-4DAC8FC8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12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E9FCB0EF-125A-4DA7-A902-F85A6801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FF8F7BF2-E78E-4E43-8460-6F2CE647F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149A648E-87A9-4E03-85EA-1C6D72A0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36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DE80A3-0D13-4844-B0A7-37B673E2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6E9632C-3FDE-4746-B79D-B96351BA7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C8366677-22C1-4209-9497-A4B9EEAA5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FD0DB89-C270-4B56-8B43-CB57FF66E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30D55E3-5734-42BA-8BFA-CA7BFF9F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E01C127-1FA6-40DF-8128-36ECEAE5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6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243C006-0A55-43E4-A4E1-7931CD692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D806AC58-170D-42C7-926B-7976E008C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CE473922-E041-4011-AF19-623B51DE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EA6363C1-8E2B-49B8-844B-ACCFE9D5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CB73CD9-6BFE-4D8E-ADFA-74266678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5710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CA84B0F-358E-47C3-B5A5-5523466A0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B7B6D2C7-1E89-40D0-82FF-1F1D41B31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6435688-C4E1-4ACF-9A13-79E5E71D3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351D92C-E3D4-4929-9F44-91E11652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786DC92-727F-4B21-AF07-422FE4577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451B99DC-5BFB-4B31-AD53-A6858765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63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320D8FC-B4A1-4730-946B-4000CC12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61289AD7-37A3-4349-8E26-4F862E086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ACCFE24-8F56-4460-BBA5-D20D027B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232E743-3CA9-4BF5-A5FE-E0041E70C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73760A9-A942-475A-A2E1-78EF5C12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91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D18F9E8-9903-4551-A807-D1E9C95F9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7A0567FD-9EFA-4609-8703-2BFFA7F6E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ABA8400-6A3A-42D6-AC52-A5873D47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E3395B7-5FCB-4048-A818-6C6BD47B2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2360A97-52E1-4BB2-9C98-6FDDDFC3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51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A5D30BA-7219-4E20-97B9-1D2D80E81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670C4DA-C34A-44BD-91C4-296371D1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2EA4EAF-1349-4D92-B42D-50F26DC5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EFD8665-84E3-41CC-ADF0-69938840A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2FEE7E1-53E8-4C26-AB70-399EF877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10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43C006-0A55-43E4-A4E1-7931CD692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806AC58-170D-42C7-926B-7976E008C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E473922-E041-4011-AF19-623B51DE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A6363C1-8E2B-49B8-844B-ACCFE9D5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CB73CD9-6BFE-4D8E-ADFA-74266678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948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D1EFC2B-5A63-4B8D-8DD6-A6C81B1D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9E83403-C10B-4CB6-AD05-57CD9634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F488F8D-4EC6-40AD-8282-554A789F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17DA43E-5F36-4976-A0A6-B2F1551B6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FFD1416-F0C0-4B12-96B4-BD6DCCDE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62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FD2AF8D-F74A-4DAE-856A-1D037E64E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F96802A-70C2-406D-913C-D94B3807A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FD7B937-3629-41E9-9CC4-8B6512610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5C46785-65B1-4E17-BADE-E26252BC6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D42BE13-91AF-4A93-85A8-9D26553B0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A49B855-B0B7-4128-BA99-B5408031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57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FBA4764-8D44-4823-9525-01DE83A4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E34C7A5-FEB5-4D56-AF51-23A2E281A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30989F3C-F633-4F25-9C08-A932F6BB9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107719AD-4ECF-4EBB-9BE9-87523088B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75620AFE-825D-4D57-BE7F-150D8EE64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AFE07E8A-E216-48FE-A157-FB2172C0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3F0CE5B0-BB5A-4848-A531-6AD4E4B6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A6B377DC-C13F-4C8E-950F-FAFBE84E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96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3283EC5-B1C7-4AA3-98E7-5A877FF4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318A73CD-91CC-49F0-8535-DF022D75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A548DA48-766E-4CDB-AB76-152D2D59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FABC226-BF2F-45AD-AD44-4DAC8FC8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2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E9FCB0EF-125A-4DA7-A902-F85A6801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FF8F7BF2-E78E-4E43-8460-6F2CE647F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149A648E-87A9-4E03-85EA-1C6D72A0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87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D1EFC2B-5A63-4B8D-8DD6-A6C81B1D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B9E83403-C10B-4CB6-AD05-57CD9634A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6F488F8D-4EC6-40AD-8282-554A789F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D17DA43E-5F36-4976-A0A6-B2F1551B6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FFD1416-F0C0-4B12-96B4-BD6DCCDE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28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CDE80A3-0D13-4844-B0A7-37B673E2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6E9632C-3FDE-4746-B79D-B96351BA7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C8366677-22C1-4209-9497-A4B9EEAA5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3FD0DB89-C270-4B56-8B43-CB57FF66E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30D55E3-5734-42BA-8BFA-CA7BFF9F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E01C127-1FA6-40DF-8128-36ECEAE5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34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CA84B0F-358E-47C3-B5A5-5523466A0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B7B6D2C7-1E89-40D0-82FF-1F1D41B31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6435688-C4E1-4ACF-9A13-79E5E71D3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351D92C-E3D4-4929-9F44-91E11652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786DC92-727F-4B21-AF07-422FE4577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451B99DC-5BFB-4B31-AD53-A6858765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090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320D8FC-B4A1-4730-946B-4000CC12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61289AD7-37A3-4349-8E26-4F862E086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ACCFE24-8F56-4460-BBA5-D20D027B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232E743-3CA9-4BF5-A5FE-E0041E70C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73760A9-A942-475A-A2E1-78EF5C12D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09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AD18F9E8-9903-4551-A807-D1E9C95F9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7A0567FD-9EFA-4609-8703-2BFFA7F6E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ABA8400-6A3A-42D6-AC52-A5873D47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E3395B7-5FCB-4048-A818-6C6BD47B2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2360A97-52E1-4BB2-9C98-6FDDDFC3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4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FD2AF8D-F74A-4DAE-856A-1D037E64E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DF96802A-70C2-406D-913C-D94B3807A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DFD7B937-3629-41E9-9CC4-8B6512610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C5C46785-65B1-4E17-BADE-E26252BC6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3D42BE13-91AF-4A93-85A8-9D26553B0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1A49B855-B0B7-4128-BA99-B5408031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257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FBA4764-8D44-4823-9525-01DE83A4A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7E34C7A5-FEB5-4D56-AF51-23A2E281A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30989F3C-F633-4F25-9C08-A932F6BB9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107719AD-4ECF-4EBB-9BE9-87523088B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75620AFE-825D-4D57-BE7F-150D8EE64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AFE07E8A-E216-48FE-A157-FB2172C0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3F0CE5B0-BB5A-4848-A531-6AD4E4B6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A6B377DC-C13F-4C8E-950F-FAFBE84E8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0186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3283EC5-B1C7-4AA3-98E7-5A877FF4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318A73CD-91CC-49F0-8535-DF022D75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A548DA48-766E-4CDB-AB76-152D2D59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2FABC226-BF2F-45AD-AD44-4DAC8FC8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85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E9FCB0EF-125A-4DA7-A902-F85A6801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FF8F7BF2-E78E-4E43-8460-6F2CE647F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149A648E-87A9-4E03-85EA-1C6D72A0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45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9CDE80A3-0D13-4844-B0A7-37B673E2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66E9632C-3FDE-4746-B79D-B96351BA7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C8366677-22C1-4209-9497-A4B9EEAA5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3FD0DB89-C270-4B56-8B43-CB57FF66E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430D55E3-5734-42BA-8BFA-CA7BFF9F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EE01C127-1FA6-40DF-8128-36ECEAE5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923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CA84B0F-358E-47C3-B5A5-5523466A0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B7B6D2C7-1E89-40D0-82FF-1F1D41B312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86435688-C4E1-4ACF-9A13-79E5E71D3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5351D92C-E3D4-4929-9F44-91E11652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B786DC92-727F-4B21-AF07-422FE4577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451B99DC-5BFB-4B31-AD53-A6858765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8229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1F724059-03AC-4E98-8A73-88633018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3F92881B-C567-4D7F-A8A6-99D292D2C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5CDB9DC4-DCEA-4BD0-8419-260980BF7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54FF8-F225-4E92-BE60-8B76324BB826}" type="datetimeFigureOut">
              <a:rPr lang="pl-PL" smtClean="0"/>
              <a:t>30.08.2021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804722EF-39B8-4557-9908-272AC9EBA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5FC3AFCD-3FA3-4B10-BE96-1E2379D1C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9C9C5-6BDA-406A-B8A1-45197117FF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384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1F724059-03AC-4E98-8A73-88633018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F92881B-C567-4D7F-A8A6-99D292D2C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CDB9DC4-DCEA-4BD0-8419-260980BF7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04722EF-39B8-4557-9908-272AC9EBA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FC3AFCD-3FA3-4B10-BE96-1E2379D1C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3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1F724059-03AC-4E98-8A73-88633018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F92881B-C567-4D7F-A8A6-99D292D2C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CDB9DC4-DCEA-4BD0-8419-260980BF7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54FF8-F225-4E92-BE60-8B76324BB826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30.08.2021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04722EF-39B8-4557-9908-272AC9EBA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FC3AFCD-3FA3-4B10-BE96-1E2379D1C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9C9C5-6BDA-406A-B8A1-45197117FF27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2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8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https://www.lakikwietne.pl/environment/cache/images/0_0_productGfx_187/Raj-dla-owadow.jpg" TargetMode="Externa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svg"/><Relationship Id="rId3" Type="http://schemas.openxmlformats.org/officeDocument/2006/relationships/image" Target="../media/image3.jpg"/><Relationship Id="rId7" Type="http://schemas.openxmlformats.org/officeDocument/2006/relationships/image" Target="../media/image28.svg"/><Relationship Id="rId12" Type="http://schemas.openxmlformats.org/officeDocument/2006/relationships/image" Target="../media/image27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0.sv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C454E86C-B122-4AD6-B6F9-7294ABF18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7022" y="2250100"/>
            <a:ext cx="9928836" cy="182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36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Budowa linii tramwajowej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36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wraz z infrastrukturą towarzyszącą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36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do osiedla Jar</a:t>
            </a:r>
          </a:p>
        </p:txBody>
      </p:sp>
    </p:spTree>
    <p:extLst>
      <p:ext uri="{BB962C8B-B14F-4D97-AF65-F5344CB8AC3E}">
        <p14:creationId xmlns:p14="http://schemas.microsoft.com/office/powerpoint/2010/main" val="132970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17B4AB68-0E31-45B0-A1FA-43E4A8D23F83}"/>
              </a:ext>
            </a:extLst>
          </p:cNvPr>
          <p:cNvSpPr txBox="1"/>
          <p:nvPr/>
        </p:nvSpPr>
        <p:spPr>
          <a:xfrm>
            <a:off x="530851" y="550851"/>
            <a:ext cx="8698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32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Planowany harmonogram robót</a:t>
            </a:r>
          </a:p>
          <a:p>
            <a:pPr lvl="0"/>
            <a:r>
              <a:rPr lang="pl-PL" sz="24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– odcinek B</a:t>
            </a:r>
          </a:p>
        </p:txBody>
      </p:sp>
      <p:pic>
        <p:nvPicPr>
          <p:cNvPr id="2050" name="Picture 2" descr="Z:\BIT_II\Promocja\REMEDIA realizacja umowy\1_POIiS\Konferencja Uroczysta_Jar\prezentacja\harmonogramy\harmonogram odcinek 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7" y="1504958"/>
            <a:ext cx="9625013" cy="520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0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115F366D-2170-4F5C-BA4B-2CB24CBA3C04}"/>
              </a:ext>
            </a:extLst>
          </p:cNvPr>
          <p:cNvSpPr txBox="1"/>
          <p:nvPr/>
        </p:nvSpPr>
        <p:spPr>
          <a:xfrm>
            <a:off x="639093" y="754915"/>
            <a:ext cx="6283996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400" dirty="0">
                <a:solidFill>
                  <a:srgbClr val="312674"/>
                </a:solidFill>
                <a:latin typeface="Arial Black" panose="020B0A04020102020204" pitchFamily="34" charset="0"/>
              </a:rPr>
              <a:t>Odcinki realizowane</a:t>
            </a:r>
          </a:p>
          <a:p>
            <a:r>
              <a:rPr lang="pl-PL" sz="3400" dirty="0">
                <a:solidFill>
                  <a:srgbClr val="312674"/>
                </a:solidFill>
                <a:latin typeface="Arial Black" panose="020B0A04020102020204" pitchFamily="34" charset="0"/>
              </a:rPr>
              <a:t>w pierwszej kolejności:</a:t>
            </a:r>
          </a:p>
          <a:p>
            <a:endParaRPr lang="pl-PL" sz="2400" dirty="0">
              <a:solidFill>
                <a:srgbClr val="312674"/>
              </a:solidFill>
              <a:latin typeface="Montserrat ExtraBold" panose="00000900000000000000" pitchFamily="50" charset="-18"/>
            </a:endParaRPr>
          </a:p>
          <a:p>
            <a:r>
              <a:rPr lang="pl-PL" sz="2500" dirty="0">
                <a:solidFill>
                  <a:srgbClr val="312674"/>
                </a:solidFill>
                <a:latin typeface="Arial Black" panose="020B0A04020102020204" pitchFamily="34" charset="0"/>
              </a:rPr>
              <a:t>IX 2021 – </a:t>
            </a:r>
            <a:r>
              <a:rPr lang="pl-PL" sz="2500" dirty="0" smtClean="0">
                <a:solidFill>
                  <a:srgbClr val="312674"/>
                </a:solidFill>
                <a:latin typeface="Arial Black" panose="020B0A04020102020204" pitchFamily="34" charset="0"/>
              </a:rPr>
              <a:t>III 2022</a:t>
            </a:r>
            <a:r>
              <a:rPr lang="pl-PL" sz="2400" dirty="0">
                <a:solidFill>
                  <a:srgbClr val="312674"/>
                </a:solidFill>
                <a:latin typeface="Montserrat ExtraBold" panose="00000900000000000000" pitchFamily="50" charset="-18"/>
              </a:rPr>
              <a:t/>
            </a:r>
            <a:br>
              <a:rPr lang="pl-PL" sz="2400" dirty="0">
                <a:solidFill>
                  <a:srgbClr val="312674"/>
                </a:solidFill>
                <a:latin typeface="Montserrat ExtraBold" panose="00000900000000000000" pitchFamily="50" charset="-18"/>
              </a:rPr>
            </a:br>
            <a:r>
              <a:rPr lang="pl-PL" sz="2400" dirty="0">
                <a:solidFill>
                  <a:srgbClr val="312674"/>
                </a:solidFill>
                <a:latin typeface="Montserrat ExtraBold" panose="00000900000000000000" pitchFamily="50" charset="-18"/>
              </a:rPr>
              <a:t/>
            </a:r>
            <a:br>
              <a:rPr lang="pl-PL" sz="2400" dirty="0">
                <a:solidFill>
                  <a:srgbClr val="312674"/>
                </a:solidFill>
                <a:latin typeface="Montserrat ExtraBold" panose="00000900000000000000" pitchFamily="50" charset="-18"/>
              </a:rPr>
            </a:br>
            <a:endParaRPr lang="pl-PL" sz="2400" dirty="0">
              <a:solidFill>
                <a:srgbClr val="312674"/>
              </a:solidFill>
              <a:latin typeface="Montserrat ExtraBold" panose="00000900000000000000" pitchFamily="50" charset="-18"/>
            </a:endParaRP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xmlns="" id="{C48B86DE-DDAC-4F43-8107-948578E2A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7404" y="3272693"/>
            <a:ext cx="214312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7231" y="494990"/>
            <a:ext cx="7777549" cy="884500"/>
          </a:xfrm>
        </p:spPr>
        <p:txBody>
          <a:bodyPr>
            <a:normAutofit/>
          </a:bodyPr>
          <a:lstStyle/>
          <a:p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ETAP B4 – Nowy odcinek Alei 700-lecia</a:t>
            </a:r>
            <a:endParaRPr lang="pl-PL" sz="2600" dirty="0">
              <a:solidFill>
                <a:srgbClr val="312674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BAC5B5EE-343D-4E10-8DAB-BB449557B557}"/>
              </a:ext>
            </a:extLst>
          </p:cNvPr>
          <p:cNvSpPr txBox="1"/>
          <p:nvPr/>
        </p:nvSpPr>
        <p:spPr>
          <a:xfrm>
            <a:off x="507230" y="1224572"/>
            <a:ext cx="6865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312674"/>
                </a:solidFill>
                <a:latin typeface="Arial Black" panose="020B0A04020102020204" pitchFamily="34" charset="0"/>
              </a:rPr>
              <a:t>Planowany termin realizacji</a:t>
            </a:r>
            <a:r>
              <a:rPr lang="pl-PL" sz="2000" dirty="0">
                <a:solidFill>
                  <a:srgbClr val="312674"/>
                </a:solidFill>
                <a:latin typeface="Arial Black" panose="020B0A04020102020204" pitchFamily="34" charset="0"/>
              </a:rPr>
              <a:t>: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2021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–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 2021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="" xmlns:a16="http://schemas.microsoft.com/office/drawing/2014/main" id="{72DB2840-7284-4B16-A0F0-61DDC092ECB1}"/>
              </a:ext>
            </a:extLst>
          </p:cNvPr>
          <p:cNvSpPr txBox="1"/>
          <p:nvPr/>
        </p:nvSpPr>
        <p:spPr>
          <a:xfrm>
            <a:off x="9344119" y="2482167"/>
            <a:ext cx="2847881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budowa torowiska    </a:t>
            </a:r>
            <a:b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w zabudowie sztywnej</a:t>
            </a:r>
            <a:endParaRPr lang="pl-PL" sz="149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budowa torowiska  </a:t>
            </a:r>
            <a:b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zielonego</a:t>
            </a:r>
            <a:endParaRPr lang="pl-PL" sz="149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budowa nowego układu  </a:t>
            </a:r>
            <a:b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drogowego Alei 700-lecia</a:t>
            </a:r>
            <a:endParaRPr lang="pl-PL" sz="149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budowa zasilania i sieci </a:t>
            </a:r>
            <a:b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trakcyjnej</a:t>
            </a:r>
            <a:endParaRPr lang="pl-PL" sz="149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budowa 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oświetlenia</a:t>
            </a:r>
            <a:endParaRPr lang="pl-PL" sz="149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odwodnienie 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torowiska</a:t>
            </a:r>
            <a:endParaRPr lang="pl-PL" sz="149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budowa kanalizacji </a:t>
            </a:r>
            <a:b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deszczowej i sieci </a:t>
            </a:r>
            <a:r>
              <a:rPr lang="pl-PL" sz="1490" dirty="0" err="1">
                <a:latin typeface="Arial" panose="020B0604020202020204" pitchFamily="34" charset="0"/>
                <a:cs typeface="Arial" panose="020B0604020202020204" pitchFamily="34" charset="0"/>
              </a:rPr>
              <a:t>wod</a:t>
            </a: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b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90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, sieci 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teletechnicznej</a:t>
            </a:r>
            <a:endParaRPr lang="pl-PL" sz="149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 przebudowa </a:t>
            </a: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gazociągu, </a:t>
            </a:r>
            <a:b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 kolizji 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energetycznych</a:t>
            </a:r>
            <a:endParaRPr lang="pl-PL" sz="149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1500" dirty="0"/>
          </a:p>
        </p:txBody>
      </p:sp>
      <p:sp>
        <p:nvSpPr>
          <p:cNvPr id="30" name="pole tekstowe 29">
            <a:extLst>
              <a:ext uri="{FF2B5EF4-FFF2-40B4-BE49-F238E27FC236}">
                <a16:creationId xmlns="" xmlns:a16="http://schemas.microsoft.com/office/drawing/2014/main" id="{BBD6BAF5-AD7F-4CF7-82BC-7FF60D03F954}"/>
              </a:ext>
            </a:extLst>
          </p:cNvPr>
          <p:cNvSpPr txBox="1"/>
          <p:nvPr/>
        </p:nvSpPr>
        <p:spPr>
          <a:xfrm>
            <a:off x="9427249" y="1875441"/>
            <a:ext cx="23391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>
                <a:latin typeface="Arial" panose="020B0604020202020204" pitchFamily="34" charset="0"/>
                <a:cs typeface="Arial" panose="020B0604020202020204" pitchFamily="34" charset="0"/>
              </a:rPr>
              <a:t>ZAKRES GŁÓWNYCH PRAC</a:t>
            </a:r>
            <a:endParaRPr lang="pl-PL" sz="1700" dirty="0"/>
          </a:p>
        </p:txBody>
      </p:sp>
      <p:pic>
        <p:nvPicPr>
          <p:cNvPr id="2051" name="Picture 3" descr="Z:\BIT_II\Promocja\REMEDIA realizacja umowy\1_POIiS\Konferencja Uroczysta_Jar\prezentacja\mapki last\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7" y="2047874"/>
            <a:ext cx="9292766" cy="369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a 28">
            <a:extLst>
              <a:ext uri="{FF2B5EF4-FFF2-40B4-BE49-F238E27FC236}">
                <a16:creationId xmlns="" xmlns:a16="http://schemas.microsoft.com/office/drawing/2014/main" id="{7D16DC47-F445-43A2-8764-6C849D94C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4706" y="2543300"/>
            <a:ext cx="216188" cy="216188"/>
          </a:xfrm>
          <a:prstGeom prst="rect">
            <a:avLst/>
          </a:prstGeom>
        </p:spPr>
      </p:pic>
      <p:pic>
        <p:nvPicPr>
          <p:cNvPr id="8" name="Grafika 28">
            <a:extLst>
              <a:ext uri="{FF2B5EF4-FFF2-40B4-BE49-F238E27FC236}">
                <a16:creationId xmlns="" xmlns:a16="http://schemas.microsoft.com/office/drawing/2014/main" id="{FA7BE524-3005-40EC-80BC-1C20E89F5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41332" y="2989626"/>
            <a:ext cx="216188" cy="216188"/>
          </a:xfrm>
          <a:prstGeom prst="rect">
            <a:avLst/>
          </a:prstGeom>
        </p:spPr>
      </p:pic>
      <p:pic>
        <p:nvPicPr>
          <p:cNvPr id="9" name="Grafika 28">
            <a:extLst>
              <a:ext uri="{FF2B5EF4-FFF2-40B4-BE49-F238E27FC236}">
                <a16:creationId xmlns="" xmlns:a16="http://schemas.microsoft.com/office/drawing/2014/main" id="{1E50F8A9-A5E9-4D3B-A144-5EB7DE787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33019" y="3419326"/>
            <a:ext cx="216188" cy="216188"/>
          </a:xfrm>
          <a:prstGeom prst="rect">
            <a:avLst/>
          </a:prstGeom>
        </p:spPr>
      </p:pic>
      <p:pic>
        <p:nvPicPr>
          <p:cNvPr id="11" name="Grafika 28">
            <a:extLst>
              <a:ext uri="{FF2B5EF4-FFF2-40B4-BE49-F238E27FC236}">
                <a16:creationId xmlns="" xmlns:a16="http://schemas.microsoft.com/office/drawing/2014/main" id="{A7969448-43E1-42F9-8D91-6132DE5C3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5698" y="3893688"/>
            <a:ext cx="216188" cy="216188"/>
          </a:xfrm>
          <a:prstGeom prst="rect">
            <a:avLst/>
          </a:prstGeom>
        </p:spPr>
      </p:pic>
      <p:pic>
        <p:nvPicPr>
          <p:cNvPr id="12" name="Grafika 28">
            <a:extLst>
              <a:ext uri="{FF2B5EF4-FFF2-40B4-BE49-F238E27FC236}">
                <a16:creationId xmlns="" xmlns:a16="http://schemas.microsoft.com/office/drawing/2014/main" id="{7BB95DBA-6A10-4844-B40F-7538A3418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4011" y="4357438"/>
            <a:ext cx="216188" cy="216188"/>
          </a:xfrm>
          <a:prstGeom prst="rect">
            <a:avLst/>
          </a:prstGeom>
        </p:spPr>
      </p:pic>
      <p:pic>
        <p:nvPicPr>
          <p:cNvPr id="13" name="Grafika 28">
            <a:extLst>
              <a:ext uri="{FF2B5EF4-FFF2-40B4-BE49-F238E27FC236}">
                <a16:creationId xmlns="" xmlns:a16="http://schemas.microsoft.com/office/drawing/2014/main" id="{1E242286-85B6-4958-AC58-5324B1A78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09759" y="4609024"/>
            <a:ext cx="216188" cy="216188"/>
          </a:xfrm>
          <a:prstGeom prst="rect">
            <a:avLst/>
          </a:prstGeom>
        </p:spPr>
      </p:pic>
      <p:pic>
        <p:nvPicPr>
          <p:cNvPr id="14" name="Grafika 28">
            <a:extLst>
              <a:ext uri="{FF2B5EF4-FFF2-40B4-BE49-F238E27FC236}">
                <a16:creationId xmlns="" xmlns:a16="http://schemas.microsoft.com/office/drawing/2014/main" id="{9D4B460B-FCD1-40B6-9705-EDEC07D3D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6202" y="4850151"/>
            <a:ext cx="216188" cy="216188"/>
          </a:xfrm>
          <a:prstGeom prst="rect">
            <a:avLst/>
          </a:prstGeom>
        </p:spPr>
      </p:pic>
      <p:pic>
        <p:nvPicPr>
          <p:cNvPr id="15" name="Grafika 28">
            <a:extLst>
              <a:ext uri="{FF2B5EF4-FFF2-40B4-BE49-F238E27FC236}">
                <a16:creationId xmlns="" xmlns:a16="http://schemas.microsoft.com/office/drawing/2014/main" id="{9D4B460B-FCD1-40B6-9705-EDEC07D3D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99549" y="5507075"/>
            <a:ext cx="216188" cy="2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1992" y="571101"/>
            <a:ext cx="9280524" cy="585230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rgbClr val="312674"/>
                </a:solidFill>
                <a:latin typeface="Arial Black" panose="020B0A04020102020204" pitchFamily="34" charset="0"/>
                <a:ea typeface="MS Mincho" panose="02020609040205080304" pitchFamily="49" charset="-128"/>
                <a:cs typeface="+mn-cs"/>
              </a:rPr>
              <a:t>ETAP B7 – ul. Długa: od Sz. Chełmińskiej do </a:t>
            </a:r>
            <a:r>
              <a:rPr lang="pl-PL" sz="2700" b="1" dirty="0" smtClean="0">
                <a:solidFill>
                  <a:srgbClr val="312674"/>
                </a:solidFill>
                <a:latin typeface="Arial Black" panose="020B0A04020102020204" pitchFamily="34" charset="0"/>
                <a:ea typeface="MS Mincho" panose="02020609040205080304" pitchFamily="49" charset="-128"/>
                <a:cs typeface="+mn-cs"/>
              </a:rPr>
              <a:t>ul. </a:t>
            </a:r>
            <a:r>
              <a:rPr lang="pl-PL" sz="2700" b="1" dirty="0" err="1">
                <a:solidFill>
                  <a:srgbClr val="312674"/>
                </a:solidFill>
                <a:latin typeface="Arial Black" panose="020B0A04020102020204" pitchFamily="34" charset="0"/>
                <a:ea typeface="MS Mincho" panose="02020609040205080304" pitchFamily="49" charset="-128"/>
                <a:cs typeface="+mn-cs"/>
              </a:rPr>
              <a:t>Mohna</a:t>
            </a:r>
            <a:endParaRPr lang="pl-PL" dirty="0">
              <a:solidFill>
                <a:srgbClr val="312674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B520B1FF-1D1E-4409-8CFD-19DF9D37A097}"/>
              </a:ext>
            </a:extLst>
          </p:cNvPr>
          <p:cNvSpPr txBox="1"/>
          <p:nvPr/>
        </p:nvSpPr>
        <p:spPr>
          <a:xfrm>
            <a:off x="9186049" y="2479116"/>
            <a:ext cx="3005951" cy="421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udowa </a:t>
            </a: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torowiska 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w zabudowie sztywnej</a:t>
            </a:r>
            <a:endParaRPr lang="pl-PL" sz="149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rzebudowa </a:t>
            </a: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układu drogowego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udowa </a:t>
            </a: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zasilania i sieci trakcyjnej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udowa </a:t>
            </a: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oświetlenia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dwodnienie </a:t>
            </a: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torowiska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udowa </a:t>
            </a: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sieci teletechnicznej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1490" dirty="0" smtClean="0">
                <a:latin typeface="Arial" panose="020B0604020202020204" pitchFamily="34" charset="0"/>
                <a:cs typeface="Arial" panose="020B0604020202020204" pitchFamily="34" charset="0"/>
              </a:rPr>
              <a:t>rzebudowa </a:t>
            </a:r>
            <a:r>
              <a:rPr lang="pl-PL" sz="1490" dirty="0">
                <a:latin typeface="Arial" panose="020B0604020202020204" pitchFamily="34" charset="0"/>
                <a:cs typeface="Arial" panose="020B0604020202020204" pitchFamily="34" charset="0"/>
              </a:rPr>
              <a:t>gazociągu, ciepłociągu, kanalizacji deszczowej i sieci </a:t>
            </a:r>
            <a:r>
              <a:rPr lang="pl-PL" sz="1490" dirty="0" err="1">
                <a:latin typeface="Arial" panose="020B0604020202020204" pitchFamily="34" charset="0"/>
                <a:cs typeface="Arial" panose="020B0604020202020204" pitchFamily="34" charset="0"/>
              </a:rPr>
              <a:t>wod-kan</a:t>
            </a:r>
            <a:endParaRPr lang="pl-PL" sz="149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7BE95ED7-D962-44EF-AF30-F78160239454}"/>
              </a:ext>
            </a:extLst>
          </p:cNvPr>
          <p:cNvSpPr txBox="1"/>
          <p:nvPr/>
        </p:nvSpPr>
        <p:spPr>
          <a:xfrm>
            <a:off x="503908" y="1239858"/>
            <a:ext cx="7535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312674"/>
                </a:solidFill>
                <a:latin typeface="Arial Black" panose="020B0A04020102020204" pitchFamily="34" charset="0"/>
              </a:rPr>
              <a:t>Planowany termin realizacji</a:t>
            </a:r>
            <a:r>
              <a:rPr lang="pl-PL" sz="2000" dirty="0">
                <a:solidFill>
                  <a:srgbClr val="312674"/>
                </a:solidFill>
                <a:latin typeface="Arial Black" panose="020B0A04020102020204" pitchFamily="34" charset="0"/>
              </a:rPr>
              <a:t>: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2021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–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</a:p>
          <a:p>
            <a:endParaRPr lang="pl-PL" sz="2000" dirty="0">
              <a:solidFill>
                <a:srgbClr val="3126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Dojazdy do posesji zostaną zapewnione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A3561872-317A-4D83-8E37-71C4ED58DDAF}"/>
              </a:ext>
            </a:extLst>
          </p:cNvPr>
          <p:cNvSpPr txBox="1"/>
          <p:nvPr/>
        </p:nvSpPr>
        <p:spPr>
          <a:xfrm>
            <a:off x="9186048" y="2030906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ZAKRES GŁÓWNYCH PRAC</a:t>
            </a:r>
            <a:endParaRPr lang="pl-PL" sz="1600" dirty="0"/>
          </a:p>
        </p:txBody>
      </p:sp>
      <p:pic>
        <p:nvPicPr>
          <p:cNvPr id="4099" name="Picture 3" descr="Z:\BIT_II\Promocja\REMEDIA realizacja umowy\1_POIiS\Konferencja Uroczysta_Jar\prezentacja\mapki last\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3" y="2369460"/>
            <a:ext cx="8896351" cy="354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a 28">
            <a:extLst>
              <a:ext uri="{FF2B5EF4-FFF2-40B4-BE49-F238E27FC236}">
                <a16:creationId xmlns="" xmlns:a16="http://schemas.microsoft.com/office/drawing/2014/main" id="{E76EEE5A-63BA-4534-BE67-1B1A20A38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8499" y="2612178"/>
            <a:ext cx="216188" cy="216188"/>
          </a:xfrm>
          <a:prstGeom prst="rect">
            <a:avLst/>
          </a:prstGeom>
        </p:spPr>
      </p:pic>
      <p:pic>
        <p:nvPicPr>
          <p:cNvPr id="11" name="Grafika 28">
            <a:extLst>
              <a:ext uri="{FF2B5EF4-FFF2-40B4-BE49-F238E27FC236}">
                <a16:creationId xmlns="" xmlns:a16="http://schemas.microsoft.com/office/drawing/2014/main" id="{FAF0E316-26FF-41AC-8886-8DEF5D5FA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8499" y="3275497"/>
            <a:ext cx="216188" cy="216188"/>
          </a:xfrm>
          <a:prstGeom prst="rect">
            <a:avLst/>
          </a:prstGeom>
        </p:spPr>
      </p:pic>
      <p:pic>
        <p:nvPicPr>
          <p:cNvPr id="12" name="Grafika 28">
            <a:extLst>
              <a:ext uri="{FF2B5EF4-FFF2-40B4-BE49-F238E27FC236}">
                <a16:creationId xmlns="" xmlns:a16="http://schemas.microsoft.com/office/drawing/2014/main" id="{D80F17C9-C8C4-4EBC-8C45-9FDC88304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8499" y="3967647"/>
            <a:ext cx="216188" cy="216188"/>
          </a:xfrm>
          <a:prstGeom prst="rect">
            <a:avLst/>
          </a:prstGeom>
        </p:spPr>
      </p:pic>
      <p:pic>
        <p:nvPicPr>
          <p:cNvPr id="13" name="Grafika 28">
            <a:extLst>
              <a:ext uri="{FF2B5EF4-FFF2-40B4-BE49-F238E27FC236}">
                <a16:creationId xmlns="" xmlns:a16="http://schemas.microsoft.com/office/drawing/2014/main" id="{7AFD2924-BCAC-44B3-850B-DE69676D57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8499" y="4640747"/>
            <a:ext cx="216188" cy="216188"/>
          </a:xfrm>
          <a:prstGeom prst="rect">
            <a:avLst/>
          </a:prstGeom>
        </p:spPr>
      </p:pic>
      <p:pic>
        <p:nvPicPr>
          <p:cNvPr id="14" name="Grafika 28">
            <a:extLst>
              <a:ext uri="{FF2B5EF4-FFF2-40B4-BE49-F238E27FC236}">
                <a16:creationId xmlns="" xmlns:a16="http://schemas.microsoft.com/office/drawing/2014/main" id="{B1A58C39-72E6-46DD-86E0-9FC23978A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8499" y="4997641"/>
            <a:ext cx="216188" cy="216188"/>
          </a:xfrm>
          <a:prstGeom prst="rect">
            <a:avLst/>
          </a:prstGeom>
        </p:spPr>
      </p:pic>
      <p:pic>
        <p:nvPicPr>
          <p:cNvPr id="15" name="Grafika 28">
            <a:extLst>
              <a:ext uri="{FF2B5EF4-FFF2-40B4-BE49-F238E27FC236}">
                <a16:creationId xmlns="" xmlns:a16="http://schemas.microsoft.com/office/drawing/2014/main" id="{0BE17E8A-CB98-47B1-8254-34C5C0390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8499" y="5323485"/>
            <a:ext cx="216188" cy="216188"/>
          </a:xfrm>
          <a:prstGeom prst="rect">
            <a:avLst/>
          </a:prstGeom>
        </p:spPr>
      </p:pic>
      <p:pic>
        <p:nvPicPr>
          <p:cNvPr id="16" name="Grafika 28">
            <a:extLst>
              <a:ext uri="{FF2B5EF4-FFF2-40B4-BE49-F238E27FC236}">
                <a16:creationId xmlns="" xmlns:a16="http://schemas.microsoft.com/office/drawing/2014/main" id="{C68DAC88-8933-4A0F-B97B-B71E495FF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8499" y="5656989"/>
            <a:ext cx="216188" cy="2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9948" y="283007"/>
            <a:ext cx="7642672" cy="1087625"/>
          </a:xfrm>
        </p:spPr>
        <p:txBody>
          <a:bodyPr>
            <a:normAutofit/>
          </a:bodyPr>
          <a:lstStyle/>
          <a:p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ETAP A1 – ul. Polna: od przejazdu PKP </a:t>
            </a:r>
            <a:b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w ul. Legionów do ul. Traktorowej</a:t>
            </a:r>
            <a:endParaRPr lang="pl-PL" sz="2600" dirty="0">
              <a:solidFill>
                <a:srgbClr val="312674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B520B1FF-1D1E-4409-8CFD-19DF9D37A097}"/>
              </a:ext>
            </a:extLst>
          </p:cNvPr>
          <p:cNvSpPr txBox="1"/>
          <p:nvPr/>
        </p:nvSpPr>
        <p:spPr>
          <a:xfrm>
            <a:off x="8688720" y="2629214"/>
            <a:ext cx="3520530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budowa </a:t>
            </a:r>
            <a:r>
              <a:rPr lang="pl-PL" sz="15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zielonego </a:t>
            </a:r>
            <a:r>
              <a:rPr lang="pl-PL" sz="155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torowiska</a:t>
            </a:r>
          </a:p>
          <a:p>
            <a:pPr marL="357188" indent="-3571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pl-PL" sz="155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udowa torowiska w zabudowie   sztywnej</a:t>
            </a:r>
            <a:endParaRPr lang="pl-PL" sz="15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5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budowa oświetlenia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5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budowa zasilania i sieci trakcyjnej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5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budowa systemu nawadniania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5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odwodnienie torowiska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5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przebudowa </a:t>
            </a:r>
            <a:r>
              <a:rPr lang="pl-PL" sz="155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gazociągu</a:t>
            </a:r>
          </a:p>
          <a:p>
            <a:pPr marL="357188" indent="-3571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budowa </a:t>
            </a:r>
            <a:r>
              <a:rPr lang="pl-PL" sz="15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sieci </a:t>
            </a:r>
            <a:r>
              <a:rPr lang="pl-PL" sz="155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teletechnicznych </a:t>
            </a:r>
          </a:p>
          <a:p>
            <a:pPr>
              <a:lnSpc>
                <a:spcPct val="150000"/>
              </a:lnSpc>
            </a:pPr>
            <a:r>
              <a:rPr lang="pl-PL" sz="155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i    elektroenergetycznych</a:t>
            </a:r>
            <a:endParaRPr lang="pl-PL" sz="15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C23D0372-66D2-41A5-9A33-E18FA960B7DB}"/>
              </a:ext>
            </a:extLst>
          </p:cNvPr>
          <p:cNvSpPr txBox="1"/>
          <p:nvPr/>
        </p:nvSpPr>
        <p:spPr>
          <a:xfrm>
            <a:off x="409947" y="1370632"/>
            <a:ext cx="7086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312674"/>
                </a:solidFill>
                <a:latin typeface="Arial Black" panose="020B0A04020102020204" pitchFamily="34" charset="0"/>
              </a:rPr>
              <a:t>Planowany termin realizacji</a:t>
            </a:r>
            <a:r>
              <a:rPr lang="pl-PL" sz="2000" dirty="0">
                <a:solidFill>
                  <a:srgbClr val="312674"/>
                </a:solidFill>
                <a:latin typeface="Arial Black" panose="020B0A04020102020204" pitchFamily="34" charset="0"/>
              </a:rPr>
              <a:t>: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2021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–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2022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485D0E8D-3DE5-45E1-9DD4-B743CCDFD712}"/>
              </a:ext>
            </a:extLst>
          </p:cNvPr>
          <p:cNvSpPr txBox="1"/>
          <p:nvPr/>
        </p:nvSpPr>
        <p:spPr>
          <a:xfrm>
            <a:off x="8671470" y="2272954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ZAKRES GŁÓWNYCH PRAC</a:t>
            </a:r>
            <a:endParaRPr lang="pl-PL" sz="1600" dirty="0"/>
          </a:p>
        </p:txBody>
      </p:sp>
      <p:pic>
        <p:nvPicPr>
          <p:cNvPr id="26" name="Grafika 28">
            <a:extLst>
              <a:ext uri="{FF2B5EF4-FFF2-40B4-BE49-F238E27FC236}">
                <a16:creationId xmlns="" xmlns:a16="http://schemas.microsoft.com/office/drawing/2014/main" id="{ECA75C6D-6483-4D18-9A9B-8A7D8FB47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6388" y="2762074"/>
            <a:ext cx="216188" cy="216188"/>
          </a:xfrm>
          <a:prstGeom prst="rect">
            <a:avLst/>
          </a:prstGeom>
        </p:spPr>
      </p:pic>
      <p:pic>
        <p:nvPicPr>
          <p:cNvPr id="3075" name="Picture 3" descr="Z:\BIT_II\Promocja\REMEDIA realizacja umowy\1_POIiS\Konferencja Uroczysta_Jar\prezentacja\mapki last\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8" y="2065238"/>
            <a:ext cx="8325422" cy="40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a 28">
            <a:extLst>
              <a:ext uri="{FF2B5EF4-FFF2-40B4-BE49-F238E27FC236}">
                <a16:creationId xmlns="" xmlns:a16="http://schemas.microsoft.com/office/drawing/2014/main" id="{463B6AA9-E33F-421D-B881-1C17DE026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6388" y="3111122"/>
            <a:ext cx="216188" cy="216188"/>
          </a:xfrm>
          <a:prstGeom prst="rect">
            <a:avLst/>
          </a:prstGeom>
        </p:spPr>
      </p:pic>
      <p:pic>
        <p:nvPicPr>
          <p:cNvPr id="11" name="Grafika 28">
            <a:extLst>
              <a:ext uri="{FF2B5EF4-FFF2-40B4-BE49-F238E27FC236}">
                <a16:creationId xmlns="" xmlns:a16="http://schemas.microsoft.com/office/drawing/2014/main" id="{08021B12-950B-41A9-920E-2EEB19EF4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8075" y="3823923"/>
            <a:ext cx="216188" cy="216188"/>
          </a:xfrm>
          <a:prstGeom prst="rect">
            <a:avLst/>
          </a:prstGeom>
        </p:spPr>
      </p:pic>
      <p:pic>
        <p:nvPicPr>
          <p:cNvPr id="12" name="Grafika 28">
            <a:extLst>
              <a:ext uri="{FF2B5EF4-FFF2-40B4-BE49-F238E27FC236}">
                <a16:creationId xmlns="" xmlns:a16="http://schemas.microsoft.com/office/drawing/2014/main" id="{6C34A33C-E5BD-4947-BA7A-3F4636571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4701" y="4172971"/>
            <a:ext cx="216188" cy="216188"/>
          </a:xfrm>
          <a:prstGeom prst="rect">
            <a:avLst/>
          </a:prstGeom>
        </p:spPr>
      </p:pic>
      <p:pic>
        <p:nvPicPr>
          <p:cNvPr id="13" name="Grafika 28">
            <a:extLst>
              <a:ext uri="{FF2B5EF4-FFF2-40B4-BE49-F238E27FC236}">
                <a16:creationId xmlns="" xmlns:a16="http://schemas.microsoft.com/office/drawing/2014/main" id="{D2C24B05-1999-452B-A668-8D68E165C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4701" y="4538645"/>
            <a:ext cx="216188" cy="216188"/>
          </a:xfrm>
          <a:prstGeom prst="rect">
            <a:avLst/>
          </a:prstGeom>
        </p:spPr>
      </p:pic>
      <p:pic>
        <p:nvPicPr>
          <p:cNvPr id="14" name="Grafika 28">
            <a:extLst>
              <a:ext uri="{FF2B5EF4-FFF2-40B4-BE49-F238E27FC236}">
                <a16:creationId xmlns="" xmlns:a16="http://schemas.microsoft.com/office/drawing/2014/main" id="{BA7DB6F7-9AB5-4AB2-A3B8-FF7E40156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1327" y="4910985"/>
            <a:ext cx="216188" cy="216188"/>
          </a:xfrm>
          <a:prstGeom prst="rect">
            <a:avLst/>
          </a:prstGeom>
        </p:spPr>
      </p:pic>
      <p:pic>
        <p:nvPicPr>
          <p:cNvPr id="15" name="Grafika 28">
            <a:extLst>
              <a:ext uri="{FF2B5EF4-FFF2-40B4-BE49-F238E27FC236}">
                <a16:creationId xmlns="" xmlns:a16="http://schemas.microsoft.com/office/drawing/2014/main" id="{BA7DB6F7-9AB5-4AB2-A3B8-FF7E40156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9640" y="5254634"/>
            <a:ext cx="216188" cy="216188"/>
          </a:xfrm>
          <a:prstGeom prst="rect">
            <a:avLst/>
          </a:prstGeom>
        </p:spPr>
      </p:pic>
      <p:pic>
        <p:nvPicPr>
          <p:cNvPr id="16" name="Grafika 28">
            <a:extLst>
              <a:ext uri="{FF2B5EF4-FFF2-40B4-BE49-F238E27FC236}">
                <a16:creationId xmlns="" xmlns:a16="http://schemas.microsoft.com/office/drawing/2014/main" id="{138420E6-15DC-4DFE-8F81-498EA6BC9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69640" y="5607488"/>
            <a:ext cx="216188" cy="2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3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802" y="385039"/>
            <a:ext cx="10515600" cy="991284"/>
          </a:xfrm>
        </p:spPr>
        <p:txBody>
          <a:bodyPr>
            <a:normAutofit/>
          </a:bodyPr>
          <a:lstStyle/>
          <a:p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ETAP </a:t>
            </a:r>
            <a:r>
              <a:rPr lang="pl-PL" sz="2600" dirty="0" smtClean="0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A5 – </a:t>
            </a:r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ul. Watzenrodego: od CH do ul. </a:t>
            </a:r>
            <a:r>
              <a:rPr lang="pl-PL" sz="2600" dirty="0" err="1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Hubego</a:t>
            </a:r>
            <a:endParaRPr lang="pl-PL" sz="2600" dirty="0">
              <a:solidFill>
                <a:srgbClr val="312674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B520B1FF-1D1E-4409-8CFD-19DF9D37A097}"/>
              </a:ext>
            </a:extLst>
          </p:cNvPr>
          <p:cNvSpPr txBox="1"/>
          <p:nvPr/>
        </p:nvSpPr>
        <p:spPr>
          <a:xfrm>
            <a:off x="8195607" y="2709972"/>
            <a:ext cx="3899411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 budowa torowiska zielonego</a:t>
            </a:r>
          </a:p>
          <a:p>
            <a:pPr marL="357188" indent="-3571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budowa </a:t>
            </a: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torowiska </a:t>
            </a: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w zabudowie   sztywnej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 przebudowa układu drogowego</a:t>
            </a:r>
            <a:endParaRPr lang="pl-PL" sz="1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 budowa </a:t>
            </a: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zasilania i sieci </a:t>
            </a: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trakcyjnej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 budowa </a:t>
            </a: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oświetlenia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 odwodnienie torowiska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 budowa systemu nawadniania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 budowa sieci teletechnicznych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1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F4350794-41E9-4A6B-BCB7-32E499898DE1}"/>
              </a:ext>
            </a:extLst>
          </p:cNvPr>
          <p:cNvSpPr txBox="1"/>
          <p:nvPr/>
        </p:nvSpPr>
        <p:spPr>
          <a:xfrm>
            <a:off x="8195607" y="2312660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ZAKRES GŁÓWNYCH PRAC</a:t>
            </a:r>
            <a:endParaRPr lang="pl-PL" sz="1600" dirty="0"/>
          </a:p>
        </p:txBody>
      </p:sp>
      <p:sp>
        <p:nvSpPr>
          <p:cNvPr id="16" name="pole tekstowe 15">
            <a:extLst>
              <a:ext uri="{FF2B5EF4-FFF2-40B4-BE49-F238E27FC236}">
                <a16:creationId xmlns="" xmlns:a16="http://schemas.microsoft.com/office/drawing/2014/main" id="{C23D0372-66D2-41A5-9A33-E18FA960B7DB}"/>
              </a:ext>
            </a:extLst>
          </p:cNvPr>
          <p:cNvSpPr txBox="1"/>
          <p:nvPr/>
        </p:nvSpPr>
        <p:spPr>
          <a:xfrm>
            <a:off x="409947" y="1370632"/>
            <a:ext cx="7086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312674"/>
                </a:solidFill>
                <a:latin typeface="Arial Black" panose="020B0A04020102020204" pitchFamily="34" charset="0"/>
              </a:rPr>
              <a:t>Planowany termin realizacji</a:t>
            </a:r>
            <a:r>
              <a:rPr lang="pl-PL" sz="2000" dirty="0">
                <a:solidFill>
                  <a:srgbClr val="312674"/>
                </a:solidFill>
                <a:latin typeface="Arial Black" panose="020B0A04020102020204" pitchFamily="34" charset="0"/>
              </a:rPr>
              <a:t>: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2021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–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2022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</a:p>
        </p:txBody>
      </p:sp>
      <p:pic>
        <p:nvPicPr>
          <p:cNvPr id="5122" name="Picture 2" descr="Z:\BIT_II\Promocja\REMEDIA realizacja umowy\1_POIiS\Konferencja Uroczysta_Jar\prezentacja\mapki last\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22" y="2207885"/>
            <a:ext cx="7810340" cy="352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a 28">
            <a:extLst>
              <a:ext uri="{FF2B5EF4-FFF2-40B4-BE49-F238E27FC236}">
                <a16:creationId xmlns="" xmlns:a16="http://schemas.microsoft.com/office/drawing/2014/main" id="{8E0D2415-2CB8-47A7-9B8F-143E9AD88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9145" y="2840655"/>
            <a:ext cx="216188" cy="216188"/>
          </a:xfrm>
          <a:prstGeom prst="rect">
            <a:avLst/>
          </a:prstGeom>
        </p:spPr>
      </p:pic>
      <p:pic>
        <p:nvPicPr>
          <p:cNvPr id="8" name="Grafika 28">
            <a:extLst>
              <a:ext uri="{FF2B5EF4-FFF2-40B4-BE49-F238E27FC236}">
                <a16:creationId xmlns="" xmlns:a16="http://schemas.microsoft.com/office/drawing/2014/main" id="{556B5A01-2D0E-4512-8B22-9D3689BFCB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9145" y="3187526"/>
            <a:ext cx="216188" cy="216188"/>
          </a:xfrm>
          <a:prstGeom prst="rect">
            <a:avLst/>
          </a:prstGeom>
        </p:spPr>
      </p:pic>
      <p:pic>
        <p:nvPicPr>
          <p:cNvPr id="10" name="Grafika 28">
            <a:extLst>
              <a:ext uri="{FF2B5EF4-FFF2-40B4-BE49-F238E27FC236}">
                <a16:creationId xmlns="" xmlns:a16="http://schemas.microsoft.com/office/drawing/2014/main" id="{39DC5D97-826F-405B-9EE8-836856F93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9145" y="5363094"/>
            <a:ext cx="216188" cy="216188"/>
          </a:xfrm>
          <a:prstGeom prst="rect">
            <a:avLst/>
          </a:prstGeom>
        </p:spPr>
      </p:pic>
      <p:pic>
        <p:nvPicPr>
          <p:cNvPr id="11" name="Grafika 28">
            <a:extLst>
              <a:ext uri="{FF2B5EF4-FFF2-40B4-BE49-F238E27FC236}">
                <a16:creationId xmlns="" xmlns:a16="http://schemas.microsoft.com/office/drawing/2014/main" id="{224A505E-064F-4B1F-86AB-863888682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9145" y="3926785"/>
            <a:ext cx="216188" cy="216188"/>
          </a:xfrm>
          <a:prstGeom prst="rect">
            <a:avLst/>
          </a:prstGeom>
        </p:spPr>
      </p:pic>
      <p:pic>
        <p:nvPicPr>
          <p:cNvPr id="12" name="Grafika 28">
            <a:extLst>
              <a:ext uri="{FF2B5EF4-FFF2-40B4-BE49-F238E27FC236}">
                <a16:creationId xmlns="" xmlns:a16="http://schemas.microsoft.com/office/drawing/2014/main" id="{DB67E991-E46A-4162-B708-22543C362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9145" y="4271880"/>
            <a:ext cx="216188" cy="216188"/>
          </a:xfrm>
          <a:prstGeom prst="rect">
            <a:avLst/>
          </a:prstGeom>
        </p:spPr>
      </p:pic>
      <p:pic>
        <p:nvPicPr>
          <p:cNvPr id="14" name="Grafika 28">
            <a:extLst>
              <a:ext uri="{FF2B5EF4-FFF2-40B4-BE49-F238E27FC236}">
                <a16:creationId xmlns="" xmlns:a16="http://schemas.microsoft.com/office/drawing/2014/main" id="{5DBD611F-F2DE-4469-9B5D-3468DBDAA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9145" y="4629237"/>
            <a:ext cx="216188" cy="216188"/>
          </a:xfrm>
          <a:prstGeom prst="rect">
            <a:avLst/>
          </a:prstGeom>
        </p:spPr>
      </p:pic>
      <p:pic>
        <p:nvPicPr>
          <p:cNvPr id="17" name="Grafika 28">
            <a:extLst>
              <a:ext uri="{FF2B5EF4-FFF2-40B4-BE49-F238E27FC236}">
                <a16:creationId xmlns="" xmlns:a16="http://schemas.microsoft.com/office/drawing/2014/main" id="{4CD0DE9E-22ED-42B5-80D8-5235DB0EB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9145" y="5003673"/>
            <a:ext cx="216188" cy="216188"/>
          </a:xfrm>
          <a:prstGeom prst="rect">
            <a:avLst/>
          </a:prstGeom>
        </p:spPr>
      </p:pic>
      <p:pic>
        <p:nvPicPr>
          <p:cNvPr id="18" name="Grafika 28">
            <a:extLst>
              <a:ext uri="{FF2B5EF4-FFF2-40B4-BE49-F238E27FC236}">
                <a16:creationId xmlns="" xmlns:a16="http://schemas.microsoft.com/office/drawing/2014/main" id="{39DC5D97-826F-405B-9EE8-836856F93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89926" y="5695614"/>
            <a:ext cx="216188" cy="2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7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9947" y="293556"/>
            <a:ext cx="6511352" cy="963158"/>
          </a:xfrm>
        </p:spPr>
        <p:txBody>
          <a:bodyPr>
            <a:normAutofit/>
          </a:bodyPr>
          <a:lstStyle/>
          <a:p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ETAP A7 – ul. Watzenrodego:</a:t>
            </a:r>
            <a:b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od ul. </a:t>
            </a:r>
            <a:r>
              <a:rPr lang="pl-PL" sz="2600" dirty="0" err="1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Grasera</a:t>
            </a:r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 do ul. </a:t>
            </a:r>
            <a:r>
              <a:rPr lang="pl-PL" sz="2600" dirty="0" err="1">
                <a:solidFill>
                  <a:srgbClr val="312674"/>
                </a:solidFill>
                <a:latin typeface="Arial Black" panose="020B0A04020102020204" pitchFamily="34" charset="0"/>
                <a:ea typeface="+mn-ea"/>
                <a:cs typeface="+mn-cs"/>
              </a:rPr>
              <a:t>Strobanda</a:t>
            </a:r>
            <a:endParaRPr lang="pl-PL" sz="2600" dirty="0">
              <a:solidFill>
                <a:srgbClr val="312674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B520B1FF-1D1E-4409-8CFD-19DF9D37A097}"/>
              </a:ext>
            </a:extLst>
          </p:cNvPr>
          <p:cNvSpPr txBox="1"/>
          <p:nvPr/>
        </p:nvSpPr>
        <p:spPr>
          <a:xfrm>
            <a:off x="8811491" y="3159354"/>
            <a:ext cx="319184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budowa torowiska w zabudowie sztywnej</a:t>
            </a:r>
          </a:p>
          <a:p>
            <a:pPr>
              <a:lnSpc>
                <a:spcPct val="150000"/>
              </a:lnSpc>
            </a:pP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budowa południowo-zachodniej </a:t>
            </a: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części ronda </a:t>
            </a: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przy ul. </a:t>
            </a:r>
            <a:r>
              <a:rPr lang="pl-PL" sz="15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Strobanda</a:t>
            </a:r>
            <a:endParaRPr lang="pl-PL" sz="15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dwodnienie torowiska</a:t>
            </a:r>
            <a:endParaRPr lang="pl-PL" sz="1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budowa oświetlenia</a:t>
            </a:r>
            <a:endParaRPr lang="pl-PL" sz="1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budowa sieci teletechnicznych</a:t>
            </a:r>
          </a:p>
          <a:p>
            <a:pPr>
              <a:lnSpc>
                <a:spcPct val="150000"/>
              </a:lnSpc>
            </a:pP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budowa </a:t>
            </a:r>
            <a:r>
              <a:rPr lang="pl-PL" sz="1550" dirty="0">
                <a:latin typeface="Arial" panose="020B0604020202020204" pitchFamily="34" charset="0"/>
                <a:cs typeface="Arial" panose="020B0604020202020204" pitchFamily="34" charset="0"/>
              </a:rPr>
              <a:t>zasilania i sieci </a:t>
            </a:r>
            <a:r>
              <a:rPr lang="pl-PL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trakcyjnej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F997AF5D-E747-4491-BFFC-ADCA3A22EEDD}"/>
              </a:ext>
            </a:extLst>
          </p:cNvPr>
          <p:cNvSpPr txBox="1"/>
          <p:nvPr/>
        </p:nvSpPr>
        <p:spPr>
          <a:xfrm>
            <a:off x="8368816" y="2769121"/>
            <a:ext cx="3005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ZAKRES GŁÓWNYCH PRAC</a:t>
            </a:r>
            <a:endParaRPr lang="pl-PL" sz="1600" dirty="0"/>
          </a:p>
        </p:txBody>
      </p:sp>
      <p:sp>
        <p:nvSpPr>
          <p:cNvPr id="17" name="pole tekstowe 16">
            <a:extLst>
              <a:ext uri="{FF2B5EF4-FFF2-40B4-BE49-F238E27FC236}">
                <a16:creationId xmlns="" xmlns:a16="http://schemas.microsoft.com/office/drawing/2014/main" id="{C23D0372-66D2-41A5-9A33-E18FA960B7DB}"/>
              </a:ext>
            </a:extLst>
          </p:cNvPr>
          <p:cNvSpPr txBox="1"/>
          <p:nvPr/>
        </p:nvSpPr>
        <p:spPr>
          <a:xfrm>
            <a:off x="409947" y="1370632"/>
            <a:ext cx="7086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312674"/>
                </a:solidFill>
                <a:latin typeface="Arial Black" panose="020B0A04020102020204" pitchFamily="34" charset="0"/>
              </a:rPr>
              <a:t>Planowany termin realizacji</a:t>
            </a:r>
            <a:r>
              <a:rPr lang="pl-PL" sz="2000" dirty="0">
                <a:solidFill>
                  <a:srgbClr val="312674"/>
                </a:solidFill>
                <a:latin typeface="Arial Black" panose="020B0A04020102020204" pitchFamily="34" charset="0"/>
              </a:rPr>
              <a:t>: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2021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–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2022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</a:t>
            </a:r>
          </a:p>
        </p:txBody>
      </p:sp>
      <p:pic>
        <p:nvPicPr>
          <p:cNvPr id="6146" name="Picture 2" descr="Z:\BIT_II\Promocja\REMEDIA realizacja umowy\1_POIiS\Konferencja Uroczysta_Jar\prezentacja\mapki last\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8" y="2212070"/>
            <a:ext cx="7892040" cy="40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a 28">
            <a:extLst>
              <a:ext uri="{FF2B5EF4-FFF2-40B4-BE49-F238E27FC236}">
                <a16:creationId xmlns="" xmlns:a16="http://schemas.microsoft.com/office/drawing/2014/main" id="{0922D44B-2E45-4A1E-80E6-E22FC9467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9303" y="3286392"/>
            <a:ext cx="216188" cy="216188"/>
          </a:xfrm>
          <a:prstGeom prst="rect">
            <a:avLst/>
          </a:prstGeom>
        </p:spPr>
      </p:pic>
      <p:pic>
        <p:nvPicPr>
          <p:cNvPr id="11" name="Grafika 28">
            <a:extLst>
              <a:ext uri="{FF2B5EF4-FFF2-40B4-BE49-F238E27FC236}">
                <a16:creationId xmlns="" xmlns:a16="http://schemas.microsoft.com/office/drawing/2014/main" id="{AB14CB1F-0191-4580-B0F7-635F879E6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64662" y="3984759"/>
            <a:ext cx="216188" cy="216188"/>
          </a:xfrm>
          <a:prstGeom prst="rect">
            <a:avLst/>
          </a:prstGeom>
        </p:spPr>
      </p:pic>
      <p:pic>
        <p:nvPicPr>
          <p:cNvPr id="12" name="Grafika 28">
            <a:extLst>
              <a:ext uri="{FF2B5EF4-FFF2-40B4-BE49-F238E27FC236}">
                <a16:creationId xmlns="" xmlns:a16="http://schemas.microsoft.com/office/drawing/2014/main" id="{2297982F-0DB3-443C-BEB9-D919585A2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4171" y="5431937"/>
            <a:ext cx="216188" cy="216188"/>
          </a:xfrm>
          <a:prstGeom prst="rect">
            <a:avLst/>
          </a:prstGeom>
        </p:spPr>
      </p:pic>
      <p:pic>
        <p:nvPicPr>
          <p:cNvPr id="13" name="Grafika 28">
            <a:extLst>
              <a:ext uri="{FF2B5EF4-FFF2-40B4-BE49-F238E27FC236}">
                <a16:creationId xmlns="" xmlns:a16="http://schemas.microsoft.com/office/drawing/2014/main" id="{FB107633-412B-4EA5-B312-42F384FCA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0570" y="4691439"/>
            <a:ext cx="216188" cy="216188"/>
          </a:xfrm>
          <a:prstGeom prst="rect">
            <a:avLst/>
          </a:prstGeom>
        </p:spPr>
      </p:pic>
      <p:pic>
        <p:nvPicPr>
          <p:cNvPr id="14" name="Grafika 28">
            <a:extLst>
              <a:ext uri="{FF2B5EF4-FFF2-40B4-BE49-F238E27FC236}">
                <a16:creationId xmlns="" xmlns:a16="http://schemas.microsoft.com/office/drawing/2014/main" id="{470A4939-BAB5-4A12-B4B3-A0D93B126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5929" y="5061405"/>
            <a:ext cx="216188" cy="216188"/>
          </a:xfrm>
          <a:prstGeom prst="rect">
            <a:avLst/>
          </a:prstGeom>
        </p:spPr>
      </p:pic>
      <p:pic>
        <p:nvPicPr>
          <p:cNvPr id="15" name="Grafika 28">
            <a:extLst>
              <a:ext uri="{FF2B5EF4-FFF2-40B4-BE49-F238E27FC236}">
                <a16:creationId xmlns="" xmlns:a16="http://schemas.microsoft.com/office/drawing/2014/main" id="{7EA14995-B3B5-4106-B4BD-510F399EE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4171" y="5759477"/>
            <a:ext cx="216188" cy="2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47419" y="193464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17B4AB68-0E31-45B0-A1FA-43E4A8D23F83}"/>
              </a:ext>
            </a:extLst>
          </p:cNvPr>
          <p:cNvSpPr txBox="1"/>
          <p:nvPr/>
        </p:nvSpPr>
        <p:spPr>
          <a:xfrm>
            <a:off x="471669" y="548484"/>
            <a:ext cx="9470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3600" dirty="0" smtClean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Zieleń – przykładowe nasadzenia</a:t>
            </a:r>
            <a:endParaRPr lang="pl-PL" sz="3600" dirty="0">
              <a:solidFill>
                <a:srgbClr val="312674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pic>
        <p:nvPicPr>
          <p:cNvPr id="18" name="Obraz 17" descr="https://www.lakikwietne.pl/environment/cache/images/0_0_productGfx_187/Raj-dla-owadow.jpg"/>
          <p:cNvPicPr/>
          <p:nvPr/>
        </p:nvPicPr>
        <p:blipFill rotWithShape="1">
          <a:blip r:embed="rId4" r:link="rId5" cstate="print"/>
          <a:srcRect b="16826"/>
          <a:stretch/>
        </p:blipFill>
        <p:spPr bwMode="auto">
          <a:xfrm>
            <a:off x="368889" y="1934646"/>
            <a:ext cx="4316462" cy="321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rostokąt 1"/>
          <p:cNvSpPr/>
          <p:nvPr/>
        </p:nvSpPr>
        <p:spPr>
          <a:xfrm>
            <a:off x="7597832" y="1758314"/>
            <a:ext cx="37906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Rozplenica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japońska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zimozielona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kępiasta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trawa, wysokość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 szerokość kęp liści od 80 cm, w czasie kwitnienia wysokość pędów około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metra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az 19" descr="Znalezione obrazy dla zapytania rozplenica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8557" y="1194815"/>
            <a:ext cx="2204862" cy="2629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Prostokąt 25"/>
          <p:cNvSpPr/>
          <p:nvPr/>
        </p:nvSpPr>
        <p:spPr>
          <a:xfrm>
            <a:off x="529858" y="5421109"/>
            <a:ext cx="39945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Łąki kwietne wieloletnie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to rozwiązanie na długie lata - z każdym sezonem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stają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się coraz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bogatsze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zmieniają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się z roku na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rok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Obraz 29" descr="Znalezione obrazy dla zapytania dÄb fastigiata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38557" y="4023360"/>
            <a:ext cx="2204862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7560426" y="4537640"/>
            <a:ext cx="45013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Dąb szypułkowy </a:t>
            </a:r>
            <a:r>
              <a:rPr lang="pl-P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wolnorosnące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drzewo </a:t>
            </a:r>
            <a:endParaRPr 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zwartej, kolumnowej koronie i charakterystycznych wyprostowanych gałęziach, przylegających do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pnia, 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siąga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15 m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wysokości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przy 4 m 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szerokości 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9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47419" y="1934646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Nowe połączenie tramwajowe</a:t>
            </a:r>
          </a:p>
          <a:p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Przebudowany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układ drogowy wraz z chodnikami </a:t>
            </a:r>
            <a:b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drogami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rowerowymi</a:t>
            </a:r>
          </a:p>
          <a:p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Nowe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zagospodarowanie zieleni (drzewa, krzewy, zielone torowiska, łąki kwietne</a:t>
            </a: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Zwiększenie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udziału niskoemisyjnego transportu szynowego w przewozie mieszkańców Torunia</a:t>
            </a:r>
          </a:p>
          <a:p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Wzrost </a:t>
            </a:r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komfortu podróżowania </a:t>
            </a:r>
            <a:endParaRPr lang="pl-PL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Zmniejszenie emisji </a:t>
            </a:r>
            <a:r>
              <a:rPr lang="pl-PL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spalin</a:t>
            </a:r>
          </a:p>
          <a:p>
            <a:endParaRPr lang="pl-PL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Zwiększenie bezpieczeństwa</a:t>
            </a:r>
          </a:p>
          <a:p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="" xmlns:a16="http://schemas.microsoft.com/office/drawing/2014/main" id="{17B4AB68-0E31-45B0-A1FA-43E4A8D23F83}"/>
              </a:ext>
            </a:extLst>
          </p:cNvPr>
          <p:cNvSpPr txBox="1"/>
          <p:nvPr/>
        </p:nvSpPr>
        <p:spPr>
          <a:xfrm>
            <a:off x="471669" y="548484"/>
            <a:ext cx="5845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36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Planowane efekty realizacji</a:t>
            </a:r>
          </a:p>
        </p:txBody>
      </p:sp>
      <p:pic>
        <p:nvPicPr>
          <p:cNvPr id="11" name="Grafika 2">
            <a:extLst>
              <a:ext uri="{FF2B5EF4-FFF2-40B4-BE49-F238E27FC236}">
                <a16:creationId xmlns="" xmlns:a16="http://schemas.microsoft.com/office/drawing/2014/main" id="{3BFC0D3F-10EB-4986-A64F-F230AA6B3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134" y="1820470"/>
            <a:ext cx="751583" cy="751583"/>
          </a:xfrm>
          <a:prstGeom prst="rect">
            <a:avLst/>
          </a:prstGeom>
        </p:spPr>
      </p:pic>
      <p:cxnSp>
        <p:nvCxnSpPr>
          <p:cNvPr id="14" name="Łącznik prosty 13">
            <a:extLst>
              <a:ext uri="{FF2B5EF4-FFF2-40B4-BE49-F238E27FC236}">
                <a16:creationId xmlns="" xmlns:a16="http://schemas.microsoft.com/office/drawing/2014/main" id="{7D59E80B-9251-417D-84B6-08382E12EB15}"/>
              </a:ext>
            </a:extLst>
          </p:cNvPr>
          <p:cNvCxnSpPr>
            <a:cxnSpLocks/>
          </p:cNvCxnSpPr>
          <p:nvPr/>
        </p:nvCxnSpPr>
        <p:spPr>
          <a:xfrm>
            <a:off x="1084264" y="3415571"/>
            <a:ext cx="0" cy="316980"/>
          </a:xfrm>
          <a:prstGeom prst="line">
            <a:avLst/>
          </a:prstGeom>
          <a:ln w="9525">
            <a:solidFill>
              <a:srgbClr val="223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a 4">
            <a:extLst>
              <a:ext uri="{FF2B5EF4-FFF2-40B4-BE49-F238E27FC236}">
                <a16:creationId xmlns="" xmlns:a16="http://schemas.microsoft.com/office/drawing/2014/main" id="{2C30F99D-F10B-42DB-88E0-E5B7640FE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1669" y="3321114"/>
            <a:ext cx="436376" cy="436376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="" xmlns:a16="http://schemas.microsoft.com/office/drawing/2014/main" id="{D0AC7A55-F771-48EE-B807-02512947B8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1669" y="4133466"/>
            <a:ext cx="446423" cy="446423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311DA74E-0F47-4534-A9A3-4F80183E60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1619" y="2609062"/>
            <a:ext cx="446422" cy="446422"/>
          </a:xfrm>
          <a:prstGeom prst="rect">
            <a:avLst/>
          </a:prstGeom>
        </p:spPr>
      </p:pic>
      <p:pic>
        <p:nvPicPr>
          <p:cNvPr id="15" name="Grafika 24">
            <a:extLst>
              <a:ext uri="{FF2B5EF4-FFF2-40B4-BE49-F238E27FC236}">
                <a16:creationId xmlns="" xmlns:a16="http://schemas.microsoft.com/office/drawing/2014/main" id="{D0AC7A55-F771-48EE-B807-02512947B8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1669" y="5439188"/>
            <a:ext cx="446423" cy="446423"/>
          </a:xfrm>
          <a:prstGeom prst="rect">
            <a:avLst/>
          </a:prstGeom>
        </p:spPr>
      </p:pic>
      <p:cxnSp>
        <p:nvCxnSpPr>
          <p:cNvPr id="21" name="Łącznik prosty 13">
            <a:extLst>
              <a:ext uri="{FF2B5EF4-FFF2-40B4-BE49-F238E27FC236}">
                <a16:creationId xmlns="" xmlns:a16="http://schemas.microsoft.com/office/drawing/2014/main" id="{7D59E80B-9251-417D-84B6-08382E12EB15}"/>
              </a:ext>
            </a:extLst>
          </p:cNvPr>
          <p:cNvCxnSpPr>
            <a:cxnSpLocks/>
          </p:cNvCxnSpPr>
          <p:nvPr/>
        </p:nvCxnSpPr>
        <p:spPr>
          <a:xfrm>
            <a:off x="1074019" y="2037771"/>
            <a:ext cx="0" cy="316980"/>
          </a:xfrm>
          <a:prstGeom prst="line">
            <a:avLst/>
          </a:prstGeom>
          <a:ln w="9525">
            <a:solidFill>
              <a:srgbClr val="223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13">
            <a:extLst>
              <a:ext uri="{FF2B5EF4-FFF2-40B4-BE49-F238E27FC236}">
                <a16:creationId xmlns="" xmlns:a16="http://schemas.microsoft.com/office/drawing/2014/main" id="{7D59E80B-9251-417D-84B6-08382E12EB15}"/>
              </a:ext>
            </a:extLst>
          </p:cNvPr>
          <p:cNvCxnSpPr>
            <a:cxnSpLocks/>
          </p:cNvCxnSpPr>
          <p:nvPr/>
        </p:nvCxnSpPr>
        <p:spPr>
          <a:xfrm>
            <a:off x="1074019" y="2673783"/>
            <a:ext cx="0" cy="316980"/>
          </a:xfrm>
          <a:prstGeom prst="line">
            <a:avLst/>
          </a:prstGeom>
          <a:ln w="9525">
            <a:solidFill>
              <a:srgbClr val="223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13">
            <a:extLst>
              <a:ext uri="{FF2B5EF4-FFF2-40B4-BE49-F238E27FC236}">
                <a16:creationId xmlns="" xmlns:a16="http://schemas.microsoft.com/office/drawing/2014/main" id="{7D59E80B-9251-417D-84B6-08382E12EB15}"/>
              </a:ext>
            </a:extLst>
          </p:cNvPr>
          <p:cNvCxnSpPr>
            <a:cxnSpLocks/>
          </p:cNvCxnSpPr>
          <p:nvPr/>
        </p:nvCxnSpPr>
        <p:spPr>
          <a:xfrm>
            <a:off x="1084009" y="4246283"/>
            <a:ext cx="0" cy="316980"/>
          </a:xfrm>
          <a:prstGeom prst="line">
            <a:avLst/>
          </a:prstGeom>
          <a:ln w="9525">
            <a:solidFill>
              <a:srgbClr val="223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13">
            <a:extLst>
              <a:ext uri="{FF2B5EF4-FFF2-40B4-BE49-F238E27FC236}">
                <a16:creationId xmlns="" xmlns:a16="http://schemas.microsoft.com/office/drawing/2014/main" id="{7D59E80B-9251-417D-84B6-08382E12EB15}"/>
              </a:ext>
            </a:extLst>
          </p:cNvPr>
          <p:cNvCxnSpPr>
            <a:cxnSpLocks/>
          </p:cNvCxnSpPr>
          <p:nvPr/>
        </p:nvCxnSpPr>
        <p:spPr>
          <a:xfrm>
            <a:off x="1084009" y="4957981"/>
            <a:ext cx="0" cy="316980"/>
          </a:xfrm>
          <a:prstGeom prst="line">
            <a:avLst/>
          </a:prstGeom>
          <a:ln w="9525">
            <a:solidFill>
              <a:srgbClr val="223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13">
            <a:extLst>
              <a:ext uri="{FF2B5EF4-FFF2-40B4-BE49-F238E27FC236}">
                <a16:creationId xmlns="" xmlns:a16="http://schemas.microsoft.com/office/drawing/2014/main" id="{7D59E80B-9251-417D-84B6-08382E12EB15}"/>
              </a:ext>
            </a:extLst>
          </p:cNvPr>
          <p:cNvCxnSpPr>
            <a:cxnSpLocks/>
          </p:cNvCxnSpPr>
          <p:nvPr/>
        </p:nvCxnSpPr>
        <p:spPr>
          <a:xfrm>
            <a:off x="1074019" y="5503909"/>
            <a:ext cx="0" cy="316980"/>
          </a:xfrm>
          <a:prstGeom prst="line">
            <a:avLst/>
          </a:prstGeom>
          <a:ln w="9525">
            <a:solidFill>
              <a:srgbClr val="223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13">
            <a:extLst>
              <a:ext uri="{FF2B5EF4-FFF2-40B4-BE49-F238E27FC236}">
                <a16:creationId xmlns="" xmlns:a16="http://schemas.microsoft.com/office/drawing/2014/main" id="{7D59E80B-9251-417D-84B6-08382E12EB15}"/>
              </a:ext>
            </a:extLst>
          </p:cNvPr>
          <p:cNvCxnSpPr>
            <a:cxnSpLocks/>
          </p:cNvCxnSpPr>
          <p:nvPr/>
        </p:nvCxnSpPr>
        <p:spPr>
          <a:xfrm>
            <a:off x="1074019" y="6115068"/>
            <a:ext cx="0" cy="316980"/>
          </a:xfrm>
          <a:prstGeom prst="line">
            <a:avLst/>
          </a:prstGeom>
          <a:ln w="9525">
            <a:solidFill>
              <a:srgbClr val="223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a 9">
            <a:extLst>
              <a:ext uri="{FF2B5EF4-FFF2-40B4-BE49-F238E27FC236}">
                <a16:creationId xmlns:lc="http://schemas.openxmlformats.org/drawingml/2006/lockedCanvas" xmlns:a16="http://schemas.microsoft.com/office/drawing/2014/main" xmlns="" id="{87876EBE-FBBC-4309-A9B2-D258567886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1619" y="6099989"/>
            <a:ext cx="446419" cy="446419"/>
          </a:xfrm>
          <a:prstGeom prst="rect">
            <a:avLst/>
          </a:prstGeom>
        </p:spPr>
      </p:pic>
      <p:pic>
        <p:nvPicPr>
          <p:cNvPr id="19" name="Grafika 2">
            <a:extLst>
              <a:ext uri="{FF2B5EF4-FFF2-40B4-BE49-F238E27FC236}">
                <a16:creationId xmlns:lc="http://schemas.openxmlformats.org/drawingml/2006/lockedCanvas" xmlns:a16="http://schemas.microsoft.com/office/drawing/2014/main" xmlns="" id="{E8D82B28-30FF-4A6D-A2FA-3C85E0A6B0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61619" y="4828541"/>
            <a:ext cx="446420" cy="4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BIT_II\Promocja\REMEDIA realizacja umowy\1_POIiS\Konferencja Uroczysta_Jar\wystawa\zaakceptowane\wizualizacje_zmniejszone\male_prezentacja\01.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1"/>
          <a:stretch/>
        </p:blipFill>
        <p:spPr bwMode="auto">
          <a:xfrm>
            <a:off x="2019299" y="209548"/>
            <a:ext cx="7759728" cy="637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3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D75B934-F9D5-44FB-8E91-F11A6714F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96" y="2902931"/>
            <a:ext cx="10546231" cy="136981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„Poprawa funkcjonowania komunikacji miejskiej w Toruniu </a:t>
            </a:r>
            <a:r>
              <a:rPr lang="pl-PL" sz="2400" dirty="0" smtClean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/>
            </a:r>
            <a:br>
              <a:rPr lang="pl-PL" sz="2400" dirty="0" smtClean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pl-PL" sz="2400" dirty="0" smtClean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- </a:t>
            </a:r>
            <a:r>
              <a:rPr lang="pl-PL" sz="2400" dirty="0" err="1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BiT</a:t>
            </a:r>
            <a:r>
              <a:rPr lang="pl-PL" sz="24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 - City II” </a:t>
            </a:r>
            <a:endParaRPr lang="pl-PL" sz="2400" dirty="0" smtClean="0">
              <a:solidFill>
                <a:srgbClr val="312674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pl-PL" sz="2000" i="1" dirty="0">
              <a:solidFill>
                <a:srgbClr val="312674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współfinansowanego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ze środków Funduszu Spójności w ramach </a:t>
            </a: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l-PL" sz="2000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Programu </a:t>
            </a:r>
            <a:r>
              <a:rPr lang="pl-PL" sz="2000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Operacyjnego Infrastruktura i Środowisko 2014-2020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="" xmlns:a16="http://schemas.microsoft.com/office/drawing/2014/main" id="{FE2A5743-0439-46D3-A093-77E9CF591F91}"/>
              </a:ext>
            </a:extLst>
          </p:cNvPr>
          <p:cNvSpPr txBox="1">
            <a:spLocks/>
          </p:cNvSpPr>
          <p:nvPr/>
        </p:nvSpPr>
        <p:spPr>
          <a:xfrm>
            <a:off x="515059" y="1447955"/>
            <a:ext cx="10925907" cy="166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pl-PL" sz="2000" dirty="0">
              <a:solidFill>
                <a:srgbClr val="312674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Budowa nowej linii tramwajowej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4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do os. Jar jest realizowana w ramach projektu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pl-PL" sz="2000" dirty="0" smtClean="0">
              <a:solidFill>
                <a:srgbClr val="312674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pl-PL" sz="2000" dirty="0" smtClean="0">
              <a:solidFill>
                <a:srgbClr val="312674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pl-PL" sz="2000" dirty="0">
              <a:solidFill>
                <a:srgbClr val="312674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567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0"/>
          <a:stretch/>
        </p:blipFill>
        <p:spPr>
          <a:xfrm>
            <a:off x="2119743" y="544483"/>
            <a:ext cx="7387726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BIT_II\Promocja\REMEDIA realizacja umowy\1_POIiS\Konferencja Uroczysta_Jar\wystawa\zaakceptowane\wizualizacje_zmniejszone\male_prezentacja\01.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4"/>
          <a:stretch/>
        </p:blipFill>
        <p:spPr bwMode="auto">
          <a:xfrm>
            <a:off x="1990725" y="228600"/>
            <a:ext cx="7772400" cy="642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4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935A2BA5-0693-4AD2-BAC6-8D2224E39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721" y="2942594"/>
            <a:ext cx="8880473" cy="972812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pl-PL" sz="48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210248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ole tekstowe 30">
            <a:extLst>
              <a:ext uri="{FF2B5EF4-FFF2-40B4-BE49-F238E27FC236}">
                <a16:creationId xmlns="" xmlns:a16="http://schemas.microsoft.com/office/drawing/2014/main" id="{522C206D-AEC0-457D-BFDC-56F041029338}"/>
              </a:ext>
            </a:extLst>
          </p:cNvPr>
          <p:cNvSpPr txBox="1"/>
          <p:nvPr/>
        </p:nvSpPr>
        <p:spPr>
          <a:xfrm>
            <a:off x="3044847" y="1767911"/>
            <a:ext cx="580775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600" dirty="0" smtClean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8 </a:t>
            </a:r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czerwca 2021 r. </a:t>
            </a:r>
          </a:p>
          <a:p>
            <a:pPr lvl="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przekazanie dokumentacji do kontroli uprzedniej</a:t>
            </a:r>
          </a:p>
          <a:p>
            <a:pPr lvl="0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Prezesa Urzędu Zamówień Publicznych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="" xmlns:a16="http://schemas.microsoft.com/office/drawing/2014/main" id="{A5087DA9-5D5F-4D06-9CD1-61FF87F6995E}"/>
              </a:ext>
            </a:extLst>
          </p:cNvPr>
          <p:cNvSpPr txBox="1"/>
          <p:nvPr/>
        </p:nvSpPr>
        <p:spPr>
          <a:xfrm>
            <a:off x="3044846" y="4438151"/>
            <a:ext cx="3738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30 sierpnia 2021 r.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podpisanie umów z Wykonawcą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="" xmlns:a16="http://schemas.microsoft.com/office/drawing/2014/main" id="{8158BC10-8D96-4593-BDB8-F9ABABD11F4B}"/>
              </a:ext>
            </a:extLst>
          </p:cNvPr>
          <p:cNvSpPr txBox="1"/>
          <p:nvPr/>
        </p:nvSpPr>
        <p:spPr>
          <a:xfrm>
            <a:off x="3044847" y="499715"/>
            <a:ext cx="613265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30 kwietnia 2021 r.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wybór ofert konsorcjum firm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Balzola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Polska Sp. z o.o.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oraz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Intop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Warszawa Sp. z o.o.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="" xmlns:a16="http://schemas.microsoft.com/office/drawing/2014/main" id="{B6B406EC-2A61-4F24-A85C-21DF6B5E13D2}"/>
              </a:ext>
            </a:extLst>
          </p:cNvPr>
          <p:cNvSpPr txBox="1"/>
          <p:nvPr/>
        </p:nvSpPr>
        <p:spPr>
          <a:xfrm>
            <a:off x="3044847" y="3096452"/>
            <a:ext cx="478281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16 lipca 2021 r. </a:t>
            </a:r>
          </a:p>
          <a:p>
            <a:pPr lvl="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pozytywny wynik kontroli uprzedniej</a:t>
            </a:r>
          </a:p>
          <a:p>
            <a:pPr lvl="0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Prezesa Urzędu Zamówień Publicznych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="" xmlns:a16="http://schemas.microsoft.com/office/drawing/2014/main" id="{36602AEA-645E-47D0-8C7A-917E2E6D1FA4}"/>
              </a:ext>
            </a:extLst>
          </p:cNvPr>
          <p:cNvSpPr txBox="1"/>
          <p:nvPr/>
        </p:nvSpPr>
        <p:spPr>
          <a:xfrm>
            <a:off x="3044847" y="5553122"/>
            <a:ext cx="3738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6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do 31 maja 2023 r.</a:t>
            </a:r>
          </a:p>
          <a:p>
            <a:pPr lvl="0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zakończenie robót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="" xmlns:a16="http://schemas.microsoft.com/office/drawing/2014/main" id="{024AB3D6-F954-4AD5-8E93-CF60032599F2}"/>
              </a:ext>
            </a:extLst>
          </p:cNvPr>
          <p:cNvGrpSpPr/>
          <p:nvPr/>
        </p:nvGrpSpPr>
        <p:grpSpPr>
          <a:xfrm>
            <a:off x="1857065" y="3146790"/>
            <a:ext cx="916723" cy="916723"/>
            <a:chOff x="589290" y="4868607"/>
            <a:chExt cx="916723" cy="916723"/>
          </a:xfrm>
        </p:grpSpPr>
        <p:sp>
          <p:nvSpPr>
            <p:cNvPr id="35" name="Owal 24">
              <a:extLst>
                <a:ext uri="{FF2B5EF4-FFF2-40B4-BE49-F238E27FC236}">
                  <a16:creationId xmlns="" xmlns:a16="http://schemas.microsoft.com/office/drawing/2014/main" id="{2595B942-EC01-4718-9F33-8D48FCC16FA7}"/>
                </a:ext>
              </a:extLst>
            </p:cNvPr>
            <p:cNvSpPr/>
            <p:nvPr/>
          </p:nvSpPr>
          <p:spPr>
            <a:xfrm>
              <a:off x="589290" y="4868607"/>
              <a:ext cx="916723" cy="91672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42" name="Grafika 37" descr="Identyfikator pracownika">
              <a:extLst>
                <a:ext uri="{FF2B5EF4-FFF2-40B4-BE49-F238E27FC236}">
                  <a16:creationId xmlns="" xmlns:a16="http://schemas.microsoft.com/office/drawing/2014/main" id="{336D1D0F-3347-4227-929D-8886B901BFA8}"/>
                </a:ext>
              </a:extLst>
            </p:cNvPr>
            <p:cNvGrpSpPr/>
            <p:nvPr/>
          </p:nvGrpSpPr>
          <p:grpSpPr>
            <a:xfrm>
              <a:off x="676385" y="4914429"/>
              <a:ext cx="742532" cy="742532"/>
              <a:chOff x="259075" y="3924249"/>
              <a:chExt cx="742532" cy="742532"/>
            </a:xfrm>
          </p:grpSpPr>
          <p:sp>
            <p:nvSpPr>
              <p:cNvPr id="43" name="Dowolny kształt: kształt 42">
                <a:extLst>
                  <a:ext uri="{FF2B5EF4-FFF2-40B4-BE49-F238E27FC236}">
                    <a16:creationId xmlns="" xmlns:a16="http://schemas.microsoft.com/office/drawing/2014/main" id="{614FE2A2-90CB-40C4-8780-507A3C8B09CC}"/>
                  </a:ext>
                </a:extLst>
              </p:cNvPr>
              <p:cNvSpPr/>
              <p:nvPr/>
            </p:nvSpPr>
            <p:spPr>
              <a:xfrm>
                <a:off x="446734" y="4235215"/>
                <a:ext cx="119748" cy="119748"/>
              </a:xfrm>
              <a:custGeom>
                <a:avLst/>
                <a:gdLst>
                  <a:gd name="connsiteX0" fmla="*/ 59851 w 119748"/>
                  <a:gd name="connsiteY0" fmla="*/ 119749 h 119748"/>
                  <a:gd name="connsiteX1" fmla="*/ 119749 w 119748"/>
                  <a:gd name="connsiteY1" fmla="*/ 59898 h 119748"/>
                  <a:gd name="connsiteX2" fmla="*/ 59898 w 119748"/>
                  <a:gd name="connsiteY2" fmla="*/ 0 h 119748"/>
                  <a:gd name="connsiteX3" fmla="*/ 0 w 119748"/>
                  <a:gd name="connsiteY3" fmla="*/ 59851 h 119748"/>
                  <a:gd name="connsiteX4" fmla="*/ 0 w 119748"/>
                  <a:gd name="connsiteY4" fmla="*/ 59874 h 119748"/>
                  <a:gd name="connsiteX5" fmla="*/ 59843 w 119748"/>
                  <a:gd name="connsiteY5" fmla="*/ 119749 h 119748"/>
                  <a:gd name="connsiteX6" fmla="*/ 59851 w 119748"/>
                  <a:gd name="connsiteY6" fmla="*/ 119749 h 119748"/>
                  <a:gd name="connsiteX7" fmla="*/ 59851 w 119748"/>
                  <a:gd name="connsiteY7" fmla="*/ 15477 h 119748"/>
                  <a:gd name="connsiteX8" fmla="*/ 104279 w 119748"/>
                  <a:gd name="connsiteY8" fmla="*/ 59859 h 119748"/>
                  <a:gd name="connsiteX9" fmla="*/ 59898 w 119748"/>
                  <a:gd name="connsiteY9" fmla="*/ 104287 h 119748"/>
                  <a:gd name="connsiteX10" fmla="*/ 15469 w 119748"/>
                  <a:gd name="connsiteY10" fmla="*/ 59905 h 119748"/>
                  <a:gd name="connsiteX11" fmla="*/ 15469 w 119748"/>
                  <a:gd name="connsiteY11" fmla="*/ 59874 h 119748"/>
                  <a:gd name="connsiteX12" fmla="*/ 59851 w 119748"/>
                  <a:gd name="connsiteY12" fmla="*/ 15477 h 119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9748" h="119748">
                    <a:moveTo>
                      <a:pt x="59851" y="119749"/>
                    </a:moveTo>
                    <a:cubicBezTo>
                      <a:pt x="92919" y="119762"/>
                      <a:pt x="119736" y="92965"/>
                      <a:pt x="119749" y="59898"/>
                    </a:cubicBezTo>
                    <a:cubicBezTo>
                      <a:pt x="119762" y="26830"/>
                      <a:pt x="92965" y="13"/>
                      <a:pt x="59898" y="0"/>
                    </a:cubicBezTo>
                    <a:cubicBezTo>
                      <a:pt x="26830" y="-13"/>
                      <a:pt x="13" y="26784"/>
                      <a:pt x="0" y="59851"/>
                    </a:cubicBezTo>
                    <a:cubicBezTo>
                      <a:pt x="0" y="59859"/>
                      <a:pt x="0" y="59867"/>
                      <a:pt x="0" y="59874"/>
                    </a:cubicBezTo>
                    <a:cubicBezTo>
                      <a:pt x="-8" y="92933"/>
                      <a:pt x="26785" y="119740"/>
                      <a:pt x="59843" y="119749"/>
                    </a:cubicBezTo>
                    <a:cubicBezTo>
                      <a:pt x="59846" y="119749"/>
                      <a:pt x="59849" y="119749"/>
                      <a:pt x="59851" y="119749"/>
                    </a:cubicBezTo>
                    <a:close/>
                    <a:moveTo>
                      <a:pt x="59851" y="15477"/>
                    </a:moveTo>
                    <a:cubicBezTo>
                      <a:pt x="84376" y="15464"/>
                      <a:pt x="104266" y="35334"/>
                      <a:pt x="104279" y="59859"/>
                    </a:cubicBezTo>
                    <a:cubicBezTo>
                      <a:pt x="104293" y="84383"/>
                      <a:pt x="84422" y="104274"/>
                      <a:pt x="59898" y="104287"/>
                    </a:cubicBezTo>
                    <a:cubicBezTo>
                      <a:pt x="35373" y="104300"/>
                      <a:pt x="15483" y="84430"/>
                      <a:pt x="15469" y="59905"/>
                    </a:cubicBezTo>
                    <a:cubicBezTo>
                      <a:pt x="15469" y="59895"/>
                      <a:pt x="15469" y="59884"/>
                      <a:pt x="15469" y="59874"/>
                    </a:cubicBezTo>
                    <a:cubicBezTo>
                      <a:pt x="15491" y="35369"/>
                      <a:pt x="35346" y="15507"/>
                      <a:pt x="59851" y="15477"/>
                    </a:cubicBezTo>
                    <a:close/>
                  </a:path>
                </a:pathLst>
              </a:custGeom>
              <a:solidFill>
                <a:srgbClr val="002060"/>
              </a:solidFill>
              <a:ln w="76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44" name="Dowolny kształt: kształt 43">
                <a:extLst>
                  <a:ext uri="{FF2B5EF4-FFF2-40B4-BE49-F238E27FC236}">
                    <a16:creationId xmlns="" xmlns:a16="http://schemas.microsoft.com/office/drawing/2014/main" id="{19C837EF-1E6E-4D2B-AB67-BBCD6BCB7D6E}"/>
                  </a:ext>
                </a:extLst>
              </p:cNvPr>
              <p:cNvSpPr/>
              <p:nvPr/>
            </p:nvSpPr>
            <p:spPr>
              <a:xfrm>
                <a:off x="382830" y="4365900"/>
                <a:ext cx="247510" cy="122981"/>
              </a:xfrm>
              <a:custGeom>
                <a:avLst/>
                <a:gdLst>
                  <a:gd name="connsiteX0" fmla="*/ 233078 w 247510"/>
                  <a:gd name="connsiteY0" fmla="*/ 36547 h 122981"/>
                  <a:gd name="connsiteX1" fmla="*/ 173838 w 247510"/>
                  <a:gd name="connsiteY1" fmla="*/ 7557 h 122981"/>
                  <a:gd name="connsiteX2" fmla="*/ 123755 w 247510"/>
                  <a:gd name="connsiteY2" fmla="*/ 0 h 122981"/>
                  <a:gd name="connsiteX3" fmla="*/ 73774 w 247510"/>
                  <a:gd name="connsiteY3" fmla="*/ 7549 h 122981"/>
                  <a:gd name="connsiteX4" fmla="*/ 14503 w 247510"/>
                  <a:gd name="connsiteY4" fmla="*/ 36508 h 122981"/>
                  <a:gd name="connsiteX5" fmla="*/ 0 w 247510"/>
                  <a:gd name="connsiteY5" fmla="*/ 65745 h 122981"/>
                  <a:gd name="connsiteX6" fmla="*/ 0 w 247510"/>
                  <a:gd name="connsiteY6" fmla="*/ 122982 h 122981"/>
                  <a:gd name="connsiteX7" fmla="*/ 247511 w 247510"/>
                  <a:gd name="connsiteY7" fmla="*/ 122982 h 122981"/>
                  <a:gd name="connsiteX8" fmla="*/ 247511 w 247510"/>
                  <a:gd name="connsiteY8" fmla="*/ 65745 h 122981"/>
                  <a:gd name="connsiteX9" fmla="*/ 233078 w 247510"/>
                  <a:gd name="connsiteY9" fmla="*/ 36547 h 122981"/>
                  <a:gd name="connsiteX10" fmla="*/ 232041 w 247510"/>
                  <a:gd name="connsiteY10" fmla="*/ 107512 h 122981"/>
                  <a:gd name="connsiteX11" fmla="*/ 15469 w 247510"/>
                  <a:gd name="connsiteY11" fmla="*/ 107512 h 122981"/>
                  <a:gd name="connsiteX12" fmla="*/ 15469 w 247510"/>
                  <a:gd name="connsiteY12" fmla="*/ 65745 h 122981"/>
                  <a:gd name="connsiteX13" fmla="*/ 23885 w 247510"/>
                  <a:gd name="connsiteY13" fmla="*/ 48791 h 122981"/>
                  <a:gd name="connsiteX14" fmla="*/ 77927 w 247510"/>
                  <a:gd name="connsiteY14" fmla="*/ 22431 h 122981"/>
                  <a:gd name="connsiteX15" fmla="*/ 123755 w 247510"/>
                  <a:gd name="connsiteY15" fmla="*/ 15469 h 122981"/>
                  <a:gd name="connsiteX16" fmla="*/ 169491 w 247510"/>
                  <a:gd name="connsiteY16" fmla="*/ 22431 h 122981"/>
                  <a:gd name="connsiteX17" fmla="*/ 223340 w 247510"/>
                  <a:gd name="connsiteY17" fmla="*/ 48589 h 122981"/>
                  <a:gd name="connsiteX18" fmla="*/ 232041 w 247510"/>
                  <a:gd name="connsiteY18" fmla="*/ 65745 h 122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7510" h="122981">
                    <a:moveTo>
                      <a:pt x="233078" y="36547"/>
                    </a:moveTo>
                    <a:cubicBezTo>
                      <a:pt x="215493" y="22979"/>
                      <a:pt x="195341" y="13117"/>
                      <a:pt x="173838" y="7557"/>
                    </a:cubicBezTo>
                    <a:cubicBezTo>
                      <a:pt x="157608" y="2582"/>
                      <a:pt x="140731" y="36"/>
                      <a:pt x="123755" y="0"/>
                    </a:cubicBezTo>
                    <a:cubicBezTo>
                      <a:pt x="106833" y="277"/>
                      <a:pt x="90024" y="2815"/>
                      <a:pt x="73774" y="7549"/>
                    </a:cubicBezTo>
                    <a:cubicBezTo>
                      <a:pt x="52500" y="13728"/>
                      <a:pt x="32450" y="23524"/>
                      <a:pt x="14503" y="36508"/>
                    </a:cubicBezTo>
                    <a:cubicBezTo>
                      <a:pt x="5519" y="43578"/>
                      <a:pt x="193" y="54315"/>
                      <a:pt x="0" y="65745"/>
                    </a:cubicBezTo>
                    <a:lnTo>
                      <a:pt x="0" y="122982"/>
                    </a:lnTo>
                    <a:lnTo>
                      <a:pt x="247511" y="122982"/>
                    </a:lnTo>
                    <a:lnTo>
                      <a:pt x="247511" y="65745"/>
                    </a:lnTo>
                    <a:cubicBezTo>
                      <a:pt x="247330" y="54339"/>
                      <a:pt x="242030" y="43618"/>
                      <a:pt x="233078" y="36547"/>
                    </a:cubicBezTo>
                    <a:close/>
                    <a:moveTo>
                      <a:pt x="232041" y="107512"/>
                    </a:moveTo>
                    <a:lnTo>
                      <a:pt x="15469" y="107512"/>
                    </a:lnTo>
                    <a:lnTo>
                      <a:pt x="15469" y="65745"/>
                    </a:lnTo>
                    <a:cubicBezTo>
                      <a:pt x="15616" y="59124"/>
                      <a:pt x="18700" y="52912"/>
                      <a:pt x="23885" y="48791"/>
                    </a:cubicBezTo>
                    <a:cubicBezTo>
                      <a:pt x="40291" y="37031"/>
                      <a:pt x="58560" y="28120"/>
                      <a:pt x="77927" y="22431"/>
                    </a:cubicBezTo>
                    <a:cubicBezTo>
                      <a:pt x="92827" y="18085"/>
                      <a:pt x="108238" y="15744"/>
                      <a:pt x="123755" y="15469"/>
                    </a:cubicBezTo>
                    <a:cubicBezTo>
                      <a:pt x="139260" y="15520"/>
                      <a:pt x="154673" y="17866"/>
                      <a:pt x="169491" y="22431"/>
                    </a:cubicBezTo>
                    <a:cubicBezTo>
                      <a:pt x="189022" y="27428"/>
                      <a:pt x="207339" y="36326"/>
                      <a:pt x="223340" y="48589"/>
                    </a:cubicBezTo>
                    <a:cubicBezTo>
                      <a:pt x="228670" y="52711"/>
                      <a:pt x="231864" y="59010"/>
                      <a:pt x="232041" y="65745"/>
                    </a:cubicBezTo>
                    <a:close/>
                  </a:path>
                </a:pathLst>
              </a:custGeom>
              <a:solidFill>
                <a:srgbClr val="002060"/>
              </a:solidFill>
              <a:ln w="76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45" name="Dowolny kształt: kształt 44">
                <a:extLst>
                  <a:ext uri="{FF2B5EF4-FFF2-40B4-BE49-F238E27FC236}">
                    <a16:creationId xmlns="" xmlns:a16="http://schemas.microsoft.com/office/drawing/2014/main" id="{A827673F-7166-4C32-9979-A3988E5017FB}"/>
                  </a:ext>
                </a:extLst>
              </p:cNvPr>
              <p:cNvSpPr/>
              <p:nvPr/>
            </p:nvSpPr>
            <p:spPr>
              <a:xfrm>
                <a:off x="692218" y="4287780"/>
                <a:ext cx="185633" cy="15469"/>
              </a:xfrm>
              <a:custGeom>
                <a:avLst/>
                <a:gdLst>
                  <a:gd name="connsiteX0" fmla="*/ 0 w 185633"/>
                  <a:gd name="connsiteY0" fmla="*/ 0 h 15469"/>
                  <a:gd name="connsiteX1" fmla="*/ 185633 w 185633"/>
                  <a:gd name="connsiteY1" fmla="*/ 0 h 15469"/>
                  <a:gd name="connsiteX2" fmla="*/ 185633 w 185633"/>
                  <a:gd name="connsiteY2" fmla="*/ 15469 h 15469"/>
                  <a:gd name="connsiteX3" fmla="*/ 0 w 185633"/>
                  <a:gd name="connsiteY3" fmla="*/ 15469 h 1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633" h="15469">
                    <a:moveTo>
                      <a:pt x="0" y="0"/>
                    </a:moveTo>
                    <a:lnTo>
                      <a:pt x="185633" y="0"/>
                    </a:lnTo>
                    <a:lnTo>
                      <a:pt x="185633" y="15469"/>
                    </a:lnTo>
                    <a:lnTo>
                      <a:pt x="0" y="15469"/>
                    </a:lnTo>
                    <a:close/>
                  </a:path>
                </a:pathLst>
              </a:custGeom>
              <a:solidFill>
                <a:srgbClr val="002060"/>
              </a:solidFill>
              <a:ln w="76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46" name="Dowolny kształt: kształt 45">
                <a:extLst>
                  <a:ext uri="{FF2B5EF4-FFF2-40B4-BE49-F238E27FC236}">
                    <a16:creationId xmlns="" xmlns:a16="http://schemas.microsoft.com/office/drawing/2014/main" id="{1099CBDF-E146-4C67-8B9D-482277D4D7D9}"/>
                  </a:ext>
                </a:extLst>
              </p:cNvPr>
              <p:cNvSpPr/>
              <p:nvPr/>
            </p:nvSpPr>
            <p:spPr>
              <a:xfrm>
                <a:off x="692218" y="4349657"/>
                <a:ext cx="185633" cy="15469"/>
              </a:xfrm>
              <a:custGeom>
                <a:avLst/>
                <a:gdLst>
                  <a:gd name="connsiteX0" fmla="*/ 0 w 185633"/>
                  <a:gd name="connsiteY0" fmla="*/ 0 h 15469"/>
                  <a:gd name="connsiteX1" fmla="*/ 185633 w 185633"/>
                  <a:gd name="connsiteY1" fmla="*/ 0 h 15469"/>
                  <a:gd name="connsiteX2" fmla="*/ 185633 w 185633"/>
                  <a:gd name="connsiteY2" fmla="*/ 15469 h 15469"/>
                  <a:gd name="connsiteX3" fmla="*/ 0 w 185633"/>
                  <a:gd name="connsiteY3" fmla="*/ 15469 h 1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633" h="15469">
                    <a:moveTo>
                      <a:pt x="0" y="0"/>
                    </a:moveTo>
                    <a:lnTo>
                      <a:pt x="185633" y="0"/>
                    </a:lnTo>
                    <a:lnTo>
                      <a:pt x="185633" y="15469"/>
                    </a:lnTo>
                    <a:lnTo>
                      <a:pt x="0" y="15469"/>
                    </a:lnTo>
                    <a:close/>
                  </a:path>
                </a:pathLst>
              </a:custGeom>
              <a:solidFill>
                <a:srgbClr val="002060"/>
              </a:solidFill>
              <a:ln w="76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47" name="Dowolny kształt: kształt 46">
                <a:extLst>
                  <a:ext uri="{FF2B5EF4-FFF2-40B4-BE49-F238E27FC236}">
                    <a16:creationId xmlns="" xmlns:a16="http://schemas.microsoft.com/office/drawing/2014/main" id="{488E853B-AF0E-49E5-A785-0607CEFACE82}"/>
                  </a:ext>
                </a:extLst>
              </p:cNvPr>
              <p:cNvSpPr/>
              <p:nvPr/>
            </p:nvSpPr>
            <p:spPr>
              <a:xfrm>
                <a:off x="692218" y="4411535"/>
                <a:ext cx="185633" cy="15469"/>
              </a:xfrm>
              <a:custGeom>
                <a:avLst/>
                <a:gdLst>
                  <a:gd name="connsiteX0" fmla="*/ 0 w 185633"/>
                  <a:gd name="connsiteY0" fmla="*/ 0 h 15469"/>
                  <a:gd name="connsiteX1" fmla="*/ 185633 w 185633"/>
                  <a:gd name="connsiteY1" fmla="*/ 0 h 15469"/>
                  <a:gd name="connsiteX2" fmla="*/ 185633 w 185633"/>
                  <a:gd name="connsiteY2" fmla="*/ 15469 h 15469"/>
                  <a:gd name="connsiteX3" fmla="*/ 0 w 185633"/>
                  <a:gd name="connsiteY3" fmla="*/ 15469 h 1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633" h="15469">
                    <a:moveTo>
                      <a:pt x="0" y="0"/>
                    </a:moveTo>
                    <a:lnTo>
                      <a:pt x="185633" y="0"/>
                    </a:lnTo>
                    <a:lnTo>
                      <a:pt x="185633" y="15469"/>
                    </a:lnTo>
                    <a:lnTo>
                      <a:pt x="0" y="15469"/>
                    </a:lnTo>
                    <a:close/>
                  </a:path>
                </a:pathLst>
              </a:custGeom>
              <a:solidFill>
                <a:srgbClr val="002060"/>
              </a:solidFill>
              <a:ln w="76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48" name="Dowolny kształt: kształt 47">
                <a:extLst>
                  <a:ext uri="{FF2B5EF4-FFF2-40B4-BE49-F238E27FC236}">
                    <a16:creationId xmlns="" xmlns:a16="http://schemas.microsoft.com/office/drawing/2014/main" id="{C9FF3E40-31E7-4E64-83C1-B795EC3F03C2}"/>
                  </a:ext>
                </a:extLst>
              </p:cNvPr>
              <p:cNvSpPr/>
              <p:nvPr/>
            </p:nvSpPr>
            <p:spPr>
              <a:xfrm>
                <a:off x="692218" y="4473413"/>
                <a:ext cx="185633" cy="15469"/>
              </a:xfrm>
              <a:custGeom>
                <a:avLst/>
                <a:gdLst>
                  <a:gd name="connsiteX0" fmla="*/ 0 w 185633"/>
                  <a:gd name="connsiteY0" fmla="*/ 0 h 15469"/>
                  <a:gd name="connsiteX1" fmla="*/ 185633 w 185633"/>
                  <a:gd name="connsiteY1" fmla="*/ 0 h 15469"/>
                  <a:gd name="connsiteX2" fmla="*/ 185633 w 185633"/>
                  <a:gd name="connsiteY2" fmla="*/ 15469 h 15469"/>
                  <a:gd name="connsiteX3" fmla="*/ 0 w 185633"/>
                  <a:gd name="connsiteY3" fmla="*/ 15469 h 1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633" h="15469">
                    <a:moveTo>
                      <a:pt x="0" y="0"/>
                    </a:moveTo>
                    <a:lnTo>
                      <a:pt x="185633" y="0"/>
                    </a:lnTo>
                    <a:lnTo>
                      <a:pt x="185633" y="15469"/>
                    </a:lnTo>
                    <a:lnTo>
                      <a:pt x="0" y="15469"/>
                    </a:lnTo>
                    <a:close/>
                  </a:path>
                </a:pathLst>
              </a:custGeom>
              <a:solidFill>
                <a:srgbClr val="002060"/>
              </a:solidFill>
              <a:ln w="76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49" name="Dowolny kształt: kształt 48">
                <a:extLst>
                  <a:ext uri="{FF2B5EF4-FFF2-40B4-BE49-F238E27FC236}">
                    <a16:creationId xmlns="" xmlns:a16="http://schemas.microsoft.com/office/drawing/2014/main" id="{C1A5D6ED-FC78-4024-979A-AFA14A24E897}"/>
                  </a:ext>
                </a:extLst>
              </p:cNvPr>
              <p:cNvSpPr/>
              <p:nvPr/>
            </p:nvSpPr>
            <p:spPr>
              <a:xfrm>
                <a:off x="320952" y="4032534"/>
                <a:ext cx="618776" cy="525960"/>
              </a:xfrm>
              <a:custGeom>
                <a:avLst/>
                <a:gdLst>
                  <a:gd name="connsiteX0" fmla="*/ 587838 w 618776"/>
                  <a:gd name="connsiteY0" fmla="*/ 92817 h 525960"/>
                  <a:gd name="connsiteX1" fmla="*/ 363531 w 618776"/>
                  <a:gd name="connsiteY1" fmla="*/ 92817 h 525960"/>
                  <a:gd name="connsiteX2" fmla="*/ 363531 w 618776"/>
                  <a:gd name="connsiteY2" fmla="*/ 30939 h 525960"/>
                  <a:gd name="connsiteX3" fmla="*/ 332592 w 618776"/>
                  <a:gd name="connsiteY3" fmla="*/ 0 h 525960"/>
                  <a:gd name="connsiteX4" fmla="*/ 286184 w 618776"/>
                  <a:gd name="connsiteY4" fmla="*/ 0 h 525960"/>
                  <a:gd name="connsiteX5" fmla="*/ 255245 w 618776"/>
                  <a:gd name="connsiteY5" fmla="*/ 30939 h 525960"/>
                  <a:gd name="connsiteX6" fmla="*/ 255245 w 618776"/>
                  <a:gd name="connsiteY6" fmla="*/ 92817 h 525960"/>
                  <a:gd name="connsiteX7" fmla="*/ 30939 w 618776"/>
                  <a:gd name="connsiteY7" fmla="*/ 92817 h 525960"/>
                  <a:gd name="connsiteX8" fmla="*/ 0 w 618776"/>
                  <a:gd name="connsiteY8" fmla="*/ 123755 h 525960"/>
                  <a:gd name="connsiteX9" fmla="*/ 0 w 618776"/>
                  <a:gd name="connsiteY9" fmla="*/ 495021 h 525960"/>
                  <a:gd name="connsiteX10" fmla="*/ 30939 w 618776"/>
                  <a:gd name="connsiteY10" fmla="*/ 525960 h 525960"/>
                  <a:gd name="connsiteX11" fmla="*/ 587838 w 618776"/>
                  <a:gd name="connsiteY11" fmla="*/ 525960 h 525960"/>
                  <a:gd name="connsiteX12" fmla="*/ 618777 w 618776"/>
                  <a:gd name="connsiteY12" fmla="*/ 495021 h 525960"/>
                  <a:gd name="connsiteX13" fmla="*/ 618777 w 618776"/>
                  <a:gd name="connsiteY13" fmla="*/ 123755 h 525960"/>
                  <a:gd name="connsiteX14" fmla="*/ 587838 w 618776"/>
                  <a:gd name="connsiteY14" fmla="*/ 92817 h 525960"/>
                  <a:gd name="connsiteX15" fmla="*/ 270715 w 618776"/>
                  <a:gd name="connsiteY15" fmla="*/ 30939 h 525960"/>
                  <a:gd name="connsiteX16" fmla="*/ 286184 w 618776"/>
                  <a:gd name="connsiteY16" fmla="*/ 15469 h 525960"/>
                  <a:gd name="connsiteX17" fmla="*/ 332592 w 618776"/>
                  <a:gd name="connsiteY17" fmla="*/ 15469 h 525960"/>
                  <a:gd name="connsiteX18" fmla="*/ 348062 w 618776"/>
                  <a:gd name="connsiteY18" fmla="*/ 30939 h 525960"/>
                  <a:gd name="connsiteX19" fmla="*/ 348062 w 618776"/>
                  <a:gd name="connsiteY19" fmla="*/ 116021 h 525960"/>
                  <a:gd name="connsiteX20" fmla="*/ 332592 w 618776"/>
                  <a:gd name="connsiteY20" fmla="*/ 131490 h 525960"/>
                  <a:gd name="connsiteX21" fmla="*/ 286184 w 618776"/>
                  <a:gd name="connsiteY21" fmla="*/ 131490 h 525960"/>
                  <a:gd name="connsiteX22" fmla="*/ 270715 w 618776"/>
                  <a:gd name="connsiteY22" fmla="*/ 116021 h 525960"/>
                  <a:gd name="connsiteX23" fmla="*/ 603307 w 618776"/>
                  <a:gd name="connsiteY23" fmla="*/ 495021 h 525960"/>
                  <a:gd name="connsiteX24" fmla="*/ 587838 w 618776"/>
                  <a:gd name="connsiteY24" fmla="*/ 510491 h 525960"/>
                  <a:gd name="connsiteX25" fmla="*/ 30939 w 618776"/>
                  <a:gd name="connsiteY25" fmla="*/ 510491 h 525960"/>
                  <a:gd name="connsiteX26" fmla="*/ 15469 w 618776"/>
                  <a:gd name="connsiteY26" fmla="*/ 495021 h 525960"/>
                  <a:gd name="connsiteX27" fmla="*/ 15469 w 618776"/>
                  <a:gd name="connsiteY27" fmla="*/ 123755 h 525960"/>
                  <a:gd name="connsiteX28" fmla="*/ 30939 w 618776"/>
                  <a:gd name="connsiteY28" fmla="*/ 108286 h 525960"/>
                  <a:gd name="connsiteX29" fmla="*/ 255245 w 618776"/>
                  <a:gd name="connsiteY29" fmla="*/ 108286 h 525960"/>
                  <a:gd name="connsiteX30" fmla="*/ 255245 w 618776"/>
                  <a:gd name="connsiteY30" fmla="*/ 116021 h 525960"/>
                  <a:gd name="connsiteX31" fmla="*/ 286184 w 618776"/>
                  <a:gd name="connsiteY31" fmla="*/ 146959 h 525960"/>
                  <a:gd name="connsiteX32" fmla="*/ 332592 w 618776"/>
                  <a:gd name="connsiteY32" fmla="*/ 146959 h 525960"/>
                  <a:gd name="connsiteX33" fmla="*/ 363531 w 618776"/>
                  <a:gd name="connsiteY33" fmla="*/ 116021 h 525960"/>
                  <a:gd name="connsiteX34" fmla="*/ 363531 w 618776"/>
                  <a:gd name="connsiteY34" fmla="*/ 108286 h 525960"/>
                  <a:gd name="connsiteX35" fmla="*/ 587838 w 618776"/>
                  <a:gd name="connsiteY35" fmla="*/ 108286 h 525960"/>
                  <a:gd name="connsiteX36" fmla="*/ 603307 w 618776"/>
                  <a:gd name="connsiteY36" fmla="*/ 123755 h 525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18776" h="525960">
                    <a:moveTo>
                      <a:pt x="587838" y="92817"/>
                    </a:moveTo>
                    <a:lnTo>
                      <a:pt x="363531" y="92817"/>
                    </a:lnTo>
                    <a:lnTo>
                      <a:pt x="363531" y="30939"/>
                    </a:lnTo>
                    <a:cubicBezTo>
                      <a:pt x="363531" y="13852"/>
                      <a:pt x="349679" y="0"/>
                      <a:pt x="332592" y="0"/>
                    </a:cubicBezTo>
                    <a:lnTo>
                      <a:pt x="286184" y="0"/>
                    </a:lnTo>
                    <a:cubicBezTo>
                      <a:pt x="269097" y="0"/>
                      <a:pt x="255245" y="13852"/>
                      <a:pt x="255245" y="30939"/>
                    </a:cubicBezTo>
                    <a:lnTo>
                      <a:pt x="255245" y="92817"/>
                    </a:lnTo>
                    <a:lnTo>
                      <a:pt x="30939" y="92817"/>
                    </a:lnTo>
                    <a:cubicBezTo>
                      <a:pt x="13852" y="92817"/>
                      <a:pt x="0" y="106669"/>
                      <a:pt x="0" y="123755"/>
                    </a:cubicBezTo>
                    <a:lnTo>
                      <a:pt x="0" y="495021"/>
                    </a:lnTo>
                    <a:cubicBezTo>
                      <a:pt x="0" y="512108"/>
                      <a:pt x="13852" y="525960"/>
                      <a:pt x="30939" y="525960"/>
                    </a:cubicBezTo>
                    <a:lnTo>
                      <a:pt x="587838" y="525960"/>
                    </a:lnTo>
                    <a:cubicBezTo>
                      <a:pt x="604925" y="525960"/>
                      <a:pt x="618777" y="512108"/>
                      <a:pt x="618777" y="495021"/>
                    </a:cubicBezTo>
                    <a:lnTo>
                      <a:pt x="618777" y="123755"/>
                    </a:lnTo>
                    <a:cubicBezTo>
                      <a:pt x="618777" y="106669"/>
                      <a:pt x="604925" y="92817"/>
                      <a:pt x="587838" y="92817"/>
                    </a:cubicBezTo>
                    <a:close/>
                    <a:moveTo>
                      <a:pt x="270715" y="30939"/>
                    </a:moveTo>
                    <a:cubicBezTo>
                      <a:pt x="270715" y="22395"/>
                      <a:pt x="277640" y="15469"/>
                      <a:pt x="286184" y="15469"/>
                    </a:cubicBezTo>
                    <a:lnTo>
                      <a:pt x="332592" y="15469"/>
                    </a:lnTo>
                    <a:cubicBezTo>
                      <a:pt x="341136" y="15469"/>
                      <a:pt x="348062" y="22395"/>
                      <a:pt x="348062" y="30939"/>
                    </a:cubicBezTo>
                    <a:lnTo>
                      <a:pt x="348062" y="116021"/>
                    </a:lnTo>
                    <a:cubicBezTo>
                      <a:pt x="348062" y="124564"/>
                      <a:pt x="341136" y="131490"/>
                      <a:pt x="332592" y="131490"/>
                    </a:cubicBezTo>
                    <a:lnTo>
                      <a:pt x="286184" y="131490"/>
                    </a:lnTo>
                    <a:cubicBezTo>
                      <a:pt x="277640" y="131490"/>
                      <a:pt x="270715" y="124564"/>
                      <a:pt x="270715" y="116021"/>
                    </a:cubicBezTo>
                    <a:close/>
                    <a:moveTo>
                      <a:pt x="603307" y="495021"/>
                    </a:moveTo>
                    <a:cubicBezTo>
                      <a:pt x="603307" y="503565"/>
                      <a:pt x="596382" y="510491"/>
                      <a:pt x="587838" y="510491"/>
                    </a:cubicBezTo>
                    <a:lnTo>
                      <a:pt x="30939" y="510491"/>
                    </a:lnTo>
                    <a:cubicBezTo>
                      <a:pt x="22395" y="510491"/>
                      <a:pt x="15469" y="503565"/>
                      <a:pt x="15469" y="495021"/>
                    </a:cubicBezTo>
                    <a:lnTo>
                      <a:pt x="15469" y="123755"/>
                    </a:lnTo>
                    <a:cubicBezTo>
                      <a:pt x="15469" y="115212"/>
                      <a:pt x="22395" y="108286"/>
                      <a:pt x="30939" y="108286"/>
                    </a:cubicBezTo>
                    <a:lnTo>
                      <a:pt x="255245" y="108286"/>
                    </a:lnTo>
                    <a:lnTo>
                      <a:pt x="255245" y="116021"/>
                    </a:lnTo>
                    <a:cubicBezTo>
                      <a:pt x="255245" y="133107"/>
                      <a:pt x="269097" y="146959"/>
                      <a:pt x="286184" y="146959"/>
                    </a:cubicBezTo>
                    <a:lnTo>
                      <a:pt x="332592" y="146959"/>
                    </a:lnTo>
                    <a:cubicBezTo>
                      <a:pt x="349679" y="146959"/>
                      <a:pt x="363531" y="133107"/>
                      <a:pt x="363531" y="116021"/>
                    </a:cubicBezTo>
                    <a:lnTo>
                      <a:pt x="363531" y="108286"/>
                    </a:lnTo>
                    <a:lnTo>
                      <a:pt x="587838" y="108286"/>
                    </a:lnTo>
                    <a:cubicBezTo>
                      <a:pt x="596382" y="108286"/>
                      <a:pt x="603307" y="115212"/>
                      <a:pt x="603307" y="123755"/>
                    </a:cubicBezTo>
                    <a:close/>
                  </a:path>
                </a:pathLst>
              </a:custGeom>
              <a:solidFill>
                <a:srgbClr val="002060"/>
              </a:solidFill>
              <a:ln w="76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2" name="Grupa 1">
            <a:extLst>
              <a:ext uri="{FF2B5EF4-FFF2-40B4-BE49-F238E27FC236}">
                <a16:creationId xmlns="" xmlns:a16="http://schemas.microsoft.com/office/drawing/2014/main" id="{ED187071-D48D-4786-90F1-D518E5249B97}"/>
              </a:ext>
            </a:extLst>
          </p:cNvPr>
          <p:cNvGrpSpPr/>
          <p:nvPr/>
        </p:nvGrpSpPr>
        <p:grpSpPr>
          <a:xfrm>
            <a:off x="1820407" y="499715"/>
            <a:ext cx="916723" cy="916723"/>
            <a:chOff x="415578" y="530959"/>
            <a:chExt cx="916723" cy="916723"/>
          </a:xfrm>
        </p:grpSpPr>
        <p:sp>
          <p:nvSpPr>
            <p:cNvPr id="36" name="Owal 26">
              <a:extLst>
                <a:ext uri="{FF2B5EF4-FFF2-40B4-BE49-F238E27FC236}">
                  <a16:creationId xmlns="" xmlns:a16="http://schemas.microsoft.com/office/drawing/2014/main" id="{3687AC96-86F9-408B-AA48-C2723943A630}"/>
                </a:ext>
              </a:extLst>
            </p:cNvPr>
            <p:cNvSpPr/>
            <p:nvPr/>
          </p:nvSpPr>
          <p:spPr>
            <a:xfrm>
              <a:off x="415578" y="530959"/>
              <a:ext cx="916723" cy="91672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41" name="Grafika 39" descr="Uścisk dłoni">
              <a:extLst>
                <a:ext uri="{FF2B5EF4-FFF2-40B4-BE49-F238E27FC236}">
                  <a16:creationId xmlns="" xmlns:a16="http://schemas.microsoft.com/office/drawing/2014/main" id="{FD881C7A-3C5E-41E4-8EFF-7AA6B5DDEA23}"/>
                </a:ext>
              </a:extLst>
            </p:cNvPr>
            <p:cNvSpPr/>
            <p:nvPr/>
          </p:nvSpPr>
          <p:spPr>
            <a:xfrm>
              <a:off x="583017" y="835753"/>
              <a:ext cx="655163" cy="403341"/>
            </a:xfrm>
            <a:custGeom>
              <a:avLst/>
              <a:gdLst>
                <a:gd name="connsiteX0" fmla="*/ 806629 w 814589"/>
                <a:gd name="connsiteY0" fmla="*/ 181315 h 501489"/>
                <a:gd name="connsiteX1" fmla="*/ 706685 w 814589"/>
                <a:gd name="connsiteY1" fmla="*/ 15036 h 501489"/>
                <a:gd name="connsiteX2" fmla="*/ 697840 w 814589"/>
                <a:gd name="connsiteY2" fmla="*/ 0 h 501489"/>
                <a:gd name="connsiteX3" fmla="*/ 682804 w 814589"/>
                <a:gd name="connsiteY3" fmla="*/ 9729 h 501489"/>
                <a:gd name="connsiteX4" fmla="*/ 615585 w 814589"/>
                <a:gd name="connsiteY4" fmla="*/ 51299 h 501489"/>
                <a:gd name="connsiteX5" fmla="*/ 598780 w 814589"/>
                <a:gd name="connsiteY5" fmla="*/ 72526 h 501489"/>
                <a:gd name="connsiteX6" fmla="*/ 599665 w 814589"/>
                <a:gd name="connsiteY6" fmla="*/ 91984 h 501489"/>
                <a:gd name="connsiteX7" fmla="*/ 543059 w 814589"/>
                <a:gd name="connsiteY7" fmla="*/ 101713 h 501489"/>
                <a:gd name="connsiteX8" fmla="*/ 464342 w 814589"/>
                <a:gd name="connsiteY8" fmla="*/ 88446 h 501489"/>
                <a:gd name="connsiteX9" fmla="*/ 425426 w 814589"/>
                <a:gd name="connsiteY9" fmla="*/ 79602 h 501489"/>
                <a:gd name="connsiteX10" fmla="*/ 423657 w 814589"/>
                <a:gd name="connsiteY10" fmla="*/ 79602 h 501489"/>
                <a:gd name="connsiteX11" fmla="*/ 423657 w 814589"/>
                <a:gd name="connsiteY11" fmla="*/ 79602 h 501489"/>
                <a:gd name="connsiteX12" fmla="*/ 421888 w 814589"/>
                <a:gd name="connsiteY12" fmla="*/ 79602 h 501489"/>
                <a:gd name="connsiteX13" fmla="*/ 420119 w 814589"/>
                <a:gd name="connsiteY13" fmla="*/ 79602 h 501489"/>
                <a:gd name="connsiteX14" fmla="*/ 418350 w 814589"/>
                <a:gd name="connsiteY14" fmla="*/ 79602 h 501489"/>
                <a:gd name="connsiteX15" fmla="*/ 413928 w 814589"/>
                <a:gd name="connsiteY15" fmla="*/ 79602 h 501489"/>
                <a:gd name="connsiteX16" fmla="*/ 413928 w 814589"/>
                <a:gd name="connsiteY16" fmla="*/ 79602 h 501489"/>
                <a:gd name="connsiteX17" fmla="*/ 374127 w 814589"/>
                <a:gd name="connsiteY17" fmla="*/ 97291 h 501489"/>
                <a:gd name="connsiteX18" fmla="*/ 367052 w 814589"/>
                <a:gd name="connsiteY18" fmla="*/ 105251 h 501489"/>
                <a:gd name="connsiteX19" fmla="*/ 330789 w 814589"/>
                <a:gd name="connsiteY19" fmla="*/ 98175 h 501489"/>
                <a:gd name="connsiteX20" fmla="*/ 323713 w 814589"/>
                <a:gd name="connsiteY20" fmla="*/ 98175 h 501489"/>
                <a:gd name="connsiteX21" fmla="*/ 308677 w 814589"/>
                <a:gd name="connsiteY21" fmla="*/ 99060 h 501489"/>
                <a:gd name="connsiteX22" fmla="*/ 274183 w 814589"/>
                <a:gd name="connsiteY22" fmla="*/ 100829 h 501489"/>
                <a:gd name="connsiteX23" fmla="*/ 217578 w 814589"/>
                <a:gd name="connsiteY23" fmla="*/ 89331 h 501489"/>
                <a:gd name="connsiteX24" fmla="*/ 217578 w 814589"/>
                <a:gd name="connsiteY24" fmla="*/ 72526 h 501489"/>
                <a:gd name="connsiteX25" fmla="*/ 200773 w 814589"/>
                <a:gd name="connsiteY25" fmla="*/ 51299 h 501489"/>
                <a:gd name="connsiteX26" fmla="*/ 134438 w 814589"/>
                <a:gd name="connsiteY26" fmla="*/ 9729 h 501489"/>
                <a:gd name="connsiteX27" fmla="*/ 119402 w 814589"/>
                <a:gd name="connsiteY27" fmla="*/ 0 h 501489"/>
                <a:gd name="connsiteX28" fmla="*/ 110558 w 814589"/>
                <a:gd name="connsiteY28" fmla="*/ 15036 h 501489"/>
                <a:gd name="connsiteX29" fmla="*/ 8845 w 814589"/>
                <a:gd name="connsiteY29" fmla="*/ 181315 h 501489"/>
                <a:gd name="connsiteX30" fmla="*/ 0 w 814589"/>
                <a:gd name="connsiteY30" fmla="*/ 196350 h 501489"/>
                <a:gd name="connsiteX31" fmla="*/ 15036 w 814589"/>
                <a:gd name="connsiteY31" fmla="*/ 205195 h 501489"/>
                <a:gd name="connsiteX32" fmla="*/ 83139 w 814589"/>
                <a:gd name="connsiteY32" fmla="*/ 246765 h 501489"/>
                <a:gd name="connsiteX33" fmla="*/ 122056 w 814589"/>
                <a:gd name="connsiteY33" fmla="*/ 244996 h 501489"/>
                <a:gd name="connsiteX34" fmla="*/ 179546 w 814589"/>
                <a:gd name="connsiteY34" fmla="*/ 312215 h 501489"/>
                <a:gd name="connsiteX35" fmla="*/ 180430 w 814589"/>
                <a:gd name="connsiteY35" fmla="*/ 313984 h 501489"/>
                <a:gd name="connsiteX36" fmla="*/ 182199 w 814589"/>
                <a:gd name="connsiteY36" fmla="*/ 314868 h 501489"/>
                <a:gd name="connsiteX37" fmla="*/ 182199 w 814589"/>
                <a:gd name="connsiteY37" fmla="*/ 314868 h 501489"/>
                <a:gd name="connsiteX38" fmla="*/ 169817 w 814589"/>
                <a:gd name="connsiteY38" fmla="*/ 329020 h 501489"/>
                <a:gd name="connsiteX39" fmla="*/ 173354 w 814589"/>
                <a:gd name="connsiteY39" fmla="*/ 390932 h 501489"/>
                <a:gd name="connsiteX40" fmla="*/ 173354 w 814589"/>
                <a:gd name="connsiteY40" fmla="*/ 390932 h 501489"/>
                <a:gd name="connsiteX41" fmla="*/ 173354 w 814589"/>
                <a:gd name="connsiteY41" fmla="*/ 390932 h 501489"/>
                <a:gd name="connsiteX42" fmla="*/ 201657 w 814589"/>
                <a:gd name="connsiteY42" fmla="*/ 401545 h 501489"/>
                <a:gd name="connsiteX43" fmla="*/ 206964 w 814589"/>
                <a:gd name="connsiteY43" fmla="*/ 401545 h 501489"/>
                <a:gd name="connsiteX44" fmla="*/ 223769 w 814589"/>
                <a:gd name="connsiteY44" fmla="*/ 395354 h 501489"/>
                <a:gd name="connsiteX45" fmla="*/ 237920 w 814589"/>
                <a:gd name="connsiteY45" fmla="*/ 423657 h 501489"/>
                <a:gd name="connsiteX46" fmla="*/ 237920 w 814589"/>
                <a:gd name="connsiteY46" fmla="*/ 423657 h 501489"/>
                <a:gd name="connsiteX47" fmla="*/ 237920 w 814589"/>
                <a:gd name="connsiteY47" fmla="*/ 423657 h 501489"/>
                <a:gd name="connsiteX48" fmla="*/ 266223 w 814589"/>
                <a:gd name="connsiteY48" fmla="*/ 434271 h 501489"/>
                <a:gd name="connsiteX49" fmla="*/ 269761 w 814589"/>
                <a:gd name="connsiteY49" fmla="*/ 434271 h 501489"/>
                <a:gd name="connsiteX50" fmla="*/ 283028 w 814589"/>
                <a:gd name="connsiteY50" fmla="*/ 431617 h 501489"/>
                <a:gd name="connsiteX51" fmla="*/ 296295 w 814589"/>
                <a:gd name="connsiteY51" fmla="*/ 457267 h 501489"/>
                <a:gd name="connsiteX52" fmla="*/ 296295 w 814589"/>
                <a:gd name="connsiteY52" fmla="*/ 457267 h 501489"/>
                <a:gd name="connsiteX53" fmla="*/ 296295 w 814589"/>
                <a:gd name="connsiteY53" fmla="*/ 457267 h 501489"/>
                <a:gd name="connsiteX54" fmla="*/ 321060 w 814589"/>
                <a:gd name="connsiteY54" fmla="*/ 466996 h 501489"/>
                <a:gd name="connsiteX55" fmla="*/ 325482 w 814589"/>
                <a:gd name="connsiteY55" fmla="*/ 466996 h 501489"/>
                <a:gd name="connsiteX56" fmla="*/ 342287 w 814589"/>
                <a:gd name="connsiteY56" fmla="*/ 461689 h 501489"/>
                <a:gd name="connsiteX57" fmla="*/ 352900 w 814589"/>
                <a:gd name="connsiteY57" fmla="*/ 478494 h 501489"/>
                <a:gd name="connsiteX58" fmla="*/ 378550 w 814589"/>
                <a:gd name="connsiteY58" fmla="*/ 487338 h 501489"/>
                <a:gd name="connsiteX59" fmla="*/ 380318 w 814589"/>
                <a:gd name="connsiteY59" fmla="*/ 487338 h 501489"/>
                <a:gd name="connsiteX60" fmla="*/ 382087 w 814589"/>
                <a:gd name="connsiteY60" fmla="*/ 487338 h 501489"/>
                <a:gd name="connsiteX61" fmla="*/ 397123 w 814589"/>
                <a:gd name="connsiteY61" fmla="*/ 481147 h 501489"/>
                <a:gd name="connsiteX62" fmla="*/ 398008 w 814589"/>
                <a:gd name="connsiteY62" fmla="*/ 482031 h 501489"/>
                <a:gd name="connsiteX63" fmla="*/ 410390 w 814589"/>
                <a:gd name="connsiteY63" fmla="*/ 491761 h 501489"/>
                <a:gd name="connsiteX64" fmla="*/ 411275 w 814589"/>
                <a:gd name="connsiteY64" fmla="*/ 492645 h 501489"/>
                <a:gd name="connsiteX65" fmla="*/ 412159 w 814589"/>
                <a:gd name="connsiteY65" fmla="*/ 493530 h 501489"/>
                <a:gd name="connsiteX66" fmla="*/ 438693 w 814589"/>
                <a:gd name="connsiteY66" fmla="*/ 501490 h 501489"/>
                <a:gd name="connsiteX67" fmla="*/ 444000 w 814589"/>
                <a:gd name="connsiteY67" fmla="*/ 501490 h 501489"/>
                <a:gd name="connsiteX68" fmla="*/ 489992 w 814589"/>
                <a:gd name="connsiteY68" fmla="*/ 462573 h 501489"/>
                <a:gd name="connsiteX69" fmla="*/ 530677 w 814589"/>
                <a:gd name="connsiteY69" fmla="*/ 424541 h 501489"/>
                <a:gd name="connsiteX70" fmla="*/ 571362 w 814589"/>
                <a:gd name="connsiteY70" fmla="*/ 385625 h 501489"/>
                <a:gd name="connsiteX71" fmla="*/ 574900 w 814589"/>
                <a:gd name="connsiteY71" fmla="*/ 385625 h 501489"/>
                <a:gd name="connsiteX72" fmla="*/ 622661 w 814589"/>
                <a:gd name="connsiteY72" fmla="*/ 329904 h 501489"/>
                <a:gd name="connsiteX73" fmla="*/ 622661 w 814589"/>
                <a:gd name="connsiteY73" fmla="*/ 323713 h 501489"/>
                <a:gd name="connsiteX74" fmla="*/ 629737 w 814589"/>
                <a:gd name="connsiteY74" fmla="*/ 314868 h 501489"/>
                <a:gd name="connsiteX75" fmla="*/ 690764 w 814589"/>
                <a:gd name="connsiteY75" fmla="*/ 244111 h 501489"/>
                <a:gd name="connsiteX76" fmla="*/ 731450 w 814589"/>
                <a:gd name="connsiteY76" fmla="*/ 245880 h 501489"/>
                <a:gd name="connsiteX77" fmla="*/ 799553 w 814589"/>
                <a:gd name="connsiteY77" fmla="*/ 204311 h 501489"/>
                <a:gd name="connsiteX78" fmla="*/ 814589 w 814589"/>
                <a:gd name="connsiteY78" fmla="*/ 195466 h 501489"/>
                <a:gd name="connsiteX79" fmla="*/ 806629 w 814589"/>
                <a:gd name="connsiteY79" fmla="*/ 181315 h 501489"/>
                <a:gd name="connsiteX80" fmla="*/ 91984 w 814589"/>
                <a:gd name="connsiteY80" fmla="*/ 231729 h 501489"/>
                <a:gd name="connsiteX81" fmla="*/ 23880 w 814589"/>
                <a:gd name="connsiteY81" fmla="*/ 190159 h 501489"/>
                <a:gd name="connsiteX82" fmla="*/ 124709 w 814589"/>
                <a:gd name="connsiteY82" fmla="*/ 23880 h 501489"/>
                <a:gd name="connsiteX83" fmla="*/ 191928 w 814589"/>
                <a:gd name="connsiteY83" fmla="*/ 65450 h 501489"/>
                <a:gd name="connsiteX84" fmla="*/ 199888 w 814589"/>
                <a:gd name="connsiteY84" fmla="*/ 84908 h 501489"/>
                <a:gd name="connsiteX85" fmla="*/ 194582 w 814589"/>
                <a:gd name="connsiteY85" fmla="*/ 93753 h 501489"/>
                <a:gd name="connsiteX86" fmla="*/ 117633 w 814589"/>
                <a:gd name="connsiteY86" fmla="*/ 221115 h 501489"/>
                <a:gd name="connsiteX87" fmla="*/ 112327 w 814589"/>
                <a:gd name="connsiteY87" fmla="*/ 229076 h 501489"/>
                <a:gd name="connsiteX88" fmla="*/ 100829 w 814589"/>
                <a:gd name="connsiteY88" fmla="*/ 233498 h 501489"/>
                <a:gd name="connsiteX89" fmla="*/ 91984 w 814589"/>
                <a:gd name="connsiteY89" fmla="*/ 231729 h 501489"/>
                <a:gd name="connsiteX90" fmla="*/ 205195 w 814589"/>
                <a:gd name="connsiteY90" fmla="*/ 383856 h 501489"/>
                <a:gd name="connsiteX91" fmla="*/ 202542 w 814589"/>
                <a:gd name="connsiteY91" fmla="*/ 383856 h 501489"/>
                <a:gd name="connsiteX92" fmla="*/ 176892 w 814589"/>
                <a:gd name="connsiteY92" fmla="*/ 357322 h 501489"/>
                <a:gd name="connsiteX93" fmla="*/ 183084 w 814589"/>
                <a:gd name="connsiteY93" fmla="*/ 340518 h 501489"/>
                <a:gd name="connsiteX94" fmla="*/ 229960 w 814589"/>
                <a:gd name="connsiteY94" fmla="*/ 287450 h 501489"/>
                <a:gd name="connsiteX95" fmla="*/ 250303 w 814589"/>
                <a:gd name="connsiteY95" fmla="*/ 278605 h 501489"/>
                <a:gd name="connsiteX96" fmla="*/ 267107 w 814589"/>
                <a:gd name="connsiteY96" fmla="*/ 284797 h 501489"/>
                <a:gd name="connsiteX97" fmla="*/ 269761 w 814589"/>
                <a:gd name="connsiteY97" fmla="*/ 321944 h 501489"/>
                <a:gd name="connsiteX98" fmla="*/ 222884 w 814589"/>
                <a:gd name="connsiteY98" fmla="*/ 375012 h 501489"/>
                <a:gd name="connsiteX99" fmla="*/ 205195 w 814589"/>
                <a:gd name="connsiteY99" fmla="*/ 383856 h 501489"/>
                <a:gd name="connsiteX100" fmla="*/ 270645 w 814589"/>
                <a:gd name="connsiteY100" fmla="*/ 417466 h 501489"/>
                <a:gd name="connsiteX101" fmla="*/ 267992 w 814589"/>
                <a:gd name="connsiteY101" fmla="*/ 417466 h 501489"/>
                <a:gd name="connsiteX102" fmla="*/ 242342 w 814589"/>
                <a:gd name="connsiteY102" fmla="*/ 390932 h 501489"/>
                <a:gd name="connsiteX103" fmla="*/ 248534 w 814589"/>
                <a:gd name="connsiteY103" fmla="*/ 374127 h 501489"/>
                <a:gd name="connsiteX104" fmla="*/ 289219 w 814589"/>
                <a:gd name="connsiteY104" fmla="*/ 327251 h 501489"/>
                <a:gd name="connsiteX105" fmla="*/ 309562 w 814589"/>
                <a:gd name="connsiteY105" fmla="*/ 318406 h 501489"/>
                <a:gd name="connsiteX106" fmla="*/ 326366 w 814589"/>
                <a:gd name="connsiteY106" fmla="*/ 324597 h 501489"/>
                <a:gd name="connsiteX107" fmla="*/ 329020 w 814589"/>
                <a:gd name="connsiteY107" fmla="*/ 361745 h 501489"/>
                <a:gd name="connsiteX108" fmla="*/ 288334 w 814589"/>
                <a:gd name="connsiteY108" fmla="*/ 408621 h 501489"/>
                <a:gd name="connsiteX109" fmla="*/ 270645 w 814589"/>
                <a:gd name="connsiteY109" fmla="*/ 417466 h 501489"/>
                <a:gd name="connsiteX110" fmla="*/ 270645 w 814589"/>
                <a:gd name="connsiteY110" fmla="*/ 417466 h 501489"/>
                <a:gd name="connsiteX111" fmla="*/ 326366 w 814589"/>
                <a:gd name="connsiteY111" fmla="*/ 450191 h 501489"/>
                <a:gd name="connsiteX112" fmla="*/ 323713 w 814589"/>
                <a:gd name="connsiteY112" fmla="*/ 450191 h 501489"/>
                <a:gd name="connsiteX113" fmla="*/ 309562 w 814589"/>
                <a:gd name="connsiteY113" fmla="*/ 444884 h 501489"/>
                <a:gd name="connsiteX114" fmla="*/ 307793 w 814589"/>
                <a:gd name="connsiteY114" fmla="*/ 413928 h 501489"/>
                <a:gd name="connsiteX115" fmla="*/ 348478 w 814589"/>
                <a:gd name="connsiteY115" fmla="*/ 367052 h 501489"/>
                <a:gd name="connsiteX116" fmla="*/ 365283 w 814589"/>
                <a:gd name="connsiteY116" fmla="*/ 359976 h 501489"/>
                <a:gd name="connsiteX117" fmla="*/ 379434 w 814589"/>
                <a:gd name="connsiteY117" fmla="*/ 365283 h 501489"/>
                <a:gd name="connsiteX118" fmla="*/ 381203 w 814589"/>
                <a:gd name="connsiteY118" fmla="*/ 396239 h 501489"/>
                <a:gd name="connsiteX119" fmla="*/ 340518 w 814589"/>
                <a:gd name="connsiteY119" fmla="*/ 443115 h 501489"/>
                <a:gd name="connsiteX120" fmla="*/ 326366 w 814589"/>
                <a:gd name="connsiteY120" fmla="*/ 450191 h 501489"/>
                <a:gd name="connsiteX121" fmla="*/ 326366 w 814589"/>
                <a:gd name="connsiteY121" fmla="*/ 450191 h 501489"/>
                <a:gd name="connsiteX122" fmla="*/ 380318 w 814589"/>
                <a:gd name="connsiteY122" fmla="*/ 471418 h 501489"/>
                <a:gd name="connsiteX123" fmla="*/ 367052 w 814589"/>
                <a:gd name="connsiteY123" fmla="*/ 466996 h 501489"/>
                <a:gd name="connsiteX124" fmla="*/ 365283 w 814589"/>
                <a:gd name="connsiteY124" fmla="*/ 442231 h 501489"/>
                <a:gd name="connsiteX125" fmla="*/ 399777 w 814589"/>
                <a:gd name="connsiteY125" fmla="*/ 402430 h 501489"/>
                <a:gd name="connsiteX126" fmla="*/ 413044 w 814589"/>
                <a:gd name="connsiteY126" fmla="*/ 396239 h 501489"/>
                <a:gd name="connsiteX127" fmla="*/ 424542 w 814589"/>
                <a:gd name="connsiteY127" fmla="*/ 400661 h 501489"/>
                <a:gd name="connsiteX128" fmla="*/ 426310 w 814589"/>
                <a:gd name="connsiteY128" fmla="*/ 425426 h 501489"/>
                <a:gd name="connsiteX129" fmla="*/ 391816 w 814589"/>
                <a:gd name="connsiteY129" fmla="*/ 465227 h 501489"/>
                <a:gd name="connsiteX130" fmla="*/ 380318 w 814589"/>
                <a:gd name="connsiteY130" fmla="*/ 471418 h 501489"/>
                <a:gd name="connsiteX131" fmla="*/ 380318 w 814589"/>
                <a:gd name="connsiteY131" fmla="*/ 471418 h 501489"/>
                <a:gd name="connsiteX132" fmla="*/ 574900 w 814589"/>
                <a:gd name="connsiteY132" fmla="*/ 367936 h 501489"/>
                <a:gd name="connsiteX133" fmla="*/ 571362 w 814589"/>
                <a:gd name="connsiteY133" fmla="*/ 367936 h 501489"/>
                <a:gd name="connsiteX134" fmla="*/ 556326 w 814589"/>
                <a:gd name="connsiteY134" fmla="*/ 364398 h 501489"/>
                <a:gd name="connsiteX135" fmla="*/ 557211 w 814589"/>
                <a:gd name="connsiteY135" fmla="*/ 369705 h 501489"/>
                <a:gd name="connsiteX136" fmla="*/ 525370 w 814589"/>
                <a:gd name="connsiteY136" fmla="*/ 407737 h 501489"/>
                <a:gd name="connsiteX137" fmla="*/ 525370 w 814589"/>
                <a:gd name="connsiteY137" fmla="*/ 407737 h 501489"/>
                <a:gd name="connsiteX138" fmla="*/ 516526 w 814589"/>
                <a:gd name="connsiteY138" fmla="*/ 406852 h 501489"/>
                <a:gd name="connsiteX139" fmla="*/ 516526 w 814589"/>
                <a:gd name="connsiteY139" fmla="*/ 407737 h 501489"/>
                <a:gd name="connsiteX140" fmla="*/ 484685 w 814589"/>
                <a:gd name="connsiteY140" fmla="*/ 445769 h 501489"/>
                <a:gd name="connsiteX141" fmla="*/ 484685 w 814589"/>
                <a:gd name="connsiteY141" fmla="*/ 445769 h 501489"/>
                <a:gd name="connsiteX142" fmla="*/ 475840 w 814589"/>
                <a:gd name="connsiteY142" fmla="*/ 444884 h 501489"/>
                <a:gd name="connsiteX143" fmla="*/ 475840 w 814589"/>
                <a:gd name="connsiteY143" fmla="*/ 445769 h 501489"/>
                <a:gd name="connsiteX144" fmla="*/ 444000 w 814589"/>
                <a:gd name="connsiteY144" fmla="*/ 483800 h 501489"/>
                <a:gd name="connsiteX145" fmla="*/ 444000 w 814589"/>
                <a:gd name="connsiteY145" fmla="*/ 483800 h 501489"/>
                <a:gd name="connsiteX146" fmla="*/ 441346 w 814589"/>
                <a:gd name="connsiteY146" fmla="*/ 483800 h 501489"/>
                <a:gd name="connsiteX147" fmla="*/ 422773 w 814589"/>
                <a:gd name="connsiteY147" fmla="*/ 478494 h 501489"/>
                <a:gd name="connsiteX148" fmla="*/ 411275 w 814589"/>
                <a:gd name="connsiteY148" fmla="*/ 469649 h 501489"/>
                <a:gd name="connsiteX149" fmla="*/ 439577 w 814589"/>
                <a:gd name="connsiteY149" fmla="*/ 436924 h 501489"/>
                <a:gd name="connsiteX150" fmla="*/ 436040 w 814589"/>
                <a:gd name="connsiteY150" fmla="*/ 387394 h 501489"/>
                <a:gd name="connsiteX151" fmla="*/ 413044 w 814589"/>
                <a:gd name="connsiteY151" fmla="*/ 378550 h 501489"/>
                <a:gd name="connsiteX152" fmla="*/ 404199 w 814589"/>
                <a:gd name="connsiteY152" fmla="*/ 379434 h 501489"/>
                <a:gd name="connsiteX153" fmla="*/ 390932 w 814589"/>
                <a:gd name="connsiteY153" fmla="*/ 352016 h 501489"/>
                <a:gd name="connsiteX154" fmla="*/ 364398 w 814589"/>
                <a:gd name="connsiteY154" fmla="*/ 342287 h 501489"/>
                <a:gd name="connsiteX155" fmla="*/ 364398 w 814589"/>
                <a:gd name="connsiteY155" fmla="*/ 342287 h 501489"/>
                <a:gd name="connsiteX156" fmla="*/ 352016 w 814589"/>
                <a:gd name="connsiteY156" fmla="*/ 344056 h 501489"/>
                <a:gd name="connsiteX157" fmla="*/ 336980 w 814589"/>
                <a:gd name="connsiteY157" fmla="*/ 311330 h 501489"/>
                <a:gd name="connsiteX158" fmla="*/ 308677 w 814589"/>
                <a:gd name="connsiteY158" fmla="*/ 300717 h 501489"/>
                <a:gd name="connsiteX159" fmla="*/ 308677 w 814589"/>
                <a:gd name="connsiteY159" fmla="*/ 300717 h 501489"/>
                <a:gd name="connsiteX160" fmla="*/ 292757 w 814589"/>
                <a:gd name="connsiteY160" fmla="*/ 303370 h 501489"/>
                <a:gd name="connsiteX161" fmla="*/ 277721 w 814589"/>
                <a:gd name="connsiteY161" fmla="*/ 271530 h 501489"/>
                <a:gd name="connsiteX162" fmla="*/ 249418 w 814589"/>
                <a:gd name="connsiteY162" fmla="*/ 260916 h 501489"/>
                <a:gd name="connsiteX163" fmla="*/ 249418 w 814589"/>
                <a:gd name="connsiteY163" fmla="*/ 260916 h 501489"/>
                <a:gd name="connsiteX164" fmla="*/ 215809 w 814589"/>
                <a:gd name="connsiteY164" fmla="*/ 275952 h 501489"/>
                <a:gd name="connsiteX165" fmla="*/ 192813 w 814589"/>
                <a:gd name="connsiteY165" fmla="*/ 302486 h 501489"/>
                <a:gd name="connsiteX166" fmla="*/ 191928 w 814589"/>
                <a:gd name="connsiteY166" fmla="*/ 301601 h 501489"/>
                <a:gd name="connsiteX167" fmla="*/ 131785 w 814589"/>
                <a:gd name="connsiteY167" fmla="*/ 231729 h 501489"/>
                <a:gd name="connsiteX168" fmla="*/ 208733 w 814589"/>
                <a:gd name="connsiteY168" fmla="*/ 104366 h 501489"/>
                <a:gd name="connsiteX169" fmla="*/ 272414 w 814589"/>
                <a:gd name="connsiteY169" fmla="*/ 117633 h 501489"/>
                <a:gd name="connsiteX170" fmla="*/ 323713 w 814589"/>
                <a:gd name="connsiteY170" fmla="*/ 114096 h 501489"/>
                <a:gd name="connsiteX171" fmla="*/ 329020 w 814589"/>
                <a:gd name="connsiteY171" fmla="*/ 114096 h 501489"/>
                <a:gd name="connsiteX172" fmla="*/ 352016 w 814589"/>
                <a:gd name="connsiteY172" fmla="*/ 117633 h 501489"/>
                <a:gd name="connsiteX173" fmla="*/ 303370 w 814589"/>
                <a:gd name="connsiteY173" fmla="*/ 175123 h 501489"/>
                <a:gd name="connsiteX174" fmla="*/ 290103 w 814589"/>
                <a:gd name="connsiteY174" fmla="*/ 214040 h 501489"/>
                <a:gd name="connsiteX175" fmla="*/ 308677 w 814589"/>
                <a:gd name="connsiteY175" fmla="*/ 250303 h 501489"/>
                <a:gd name="connsiteX176" fmla="*/ 308677 w 814589"/>
                <a:gd name="connsiteY176" fmla="*/ 250303 h 501489"/>
                <a:gd name="connsiteX177" fmla="*/ 308677 w 814589"/>
                <a:gd name="connsiteY177" fmla="*/ 250303 h 501489"/>
                <a:gd name="connsiteX178" fmla="*/ 343171 w 814589"/>
                <a:gd name="connsiteY178" fmla="*/ 262685 h 501489"/>
                <a:gd name="connsiteX179" fmla="*/ 347593 w 814589"/>
                <a:gd name="connsiteY179" fmla="*/ 262685 h 501489"/>
                <a:gd name="connsiteX180" fmla="*/ 383856 w 814589"/>
                <a:gd name="connsiteY180" fmla="*/ 244111 h 501489"/>
                <a:gd name="connsiteX181" fmla="*/ 444000 w 814589"/>
                <a:gd name="connsiteY181" fmla="*/ 175123 h 501489"/>
                <a:gd name="connsiteX182" fmla="*/ 444000 w 814589"/>
                <a:gd name="connsiteY182" fmla="*/ 175123 h 501489"/>
                <a:gd name="connsiteX183" fmla="*/ 453729 w 814589"/>
                <a:gd name="connsiteY183" fmla="*/ 183968 h 501489"/>
                <a:gd name="connsiteX184" fmla="*/ 596127 w 814589"/>
                <a:gd name="connsiteY184" fmla="*/ 306024 h 501489"/>
                <a:gd name="connsiteX185" fmla="*/ 605856 w 814589"/>
                <a:gd name="connsiteY185" fmla="*/ 328135 h 501489"/>
                <a:gd name="connsiteX186" fmla="*/ 605856 w 814589"/>
                <a:gd name="connsiteY186" fmla="*/ 331673 h 501489"/>
                <a:gd name="connsiteX187" fmla="*/ 574900 w 814589"/>
                <a:gd name="connsiteY187" fmla="*/ 367936 h 501489"/>
                <a:gd name="connsiteX188" fmla="*/ 574900 w 814589"/>
                <a:gd name="connsiteY188" fmla="*/ 367936 h 501489"/>
                <a:gd name="connsiteX189" fmla="*/ 618239 w 814589"/>
                <a:gd name="connsiteY189" fmla="*/ 303370 h 501489"/>
                <a:gd name="connsiteX190" fmla="*/ 608509 w 814589"/>
                <a:gd name="connsiteY190" fmla="*/ 291872 h 501489"/>
                <a:gd name="connsiteX191" fmla="*/ 443115 w 814589"/>
                <a:gd name="connsiteY191" fmla="*/ 149474 h 501489"/>
                <a:gd name="connsiteX192" fmla="*/ 370589 w 814589"/>
                <a:gd name="connsiteY192" fmla="*/ 232613 h 501489"/>
                <a:gd name="connsiteX193" fmla="*/ 346709 w 814589"/>
                <a:gd name="connsiteY193" fmla="*/ 244996 h 501489"/>
                <a:gd name="connsiteX194" fmla="*/ 344056 w 814589"/>
                <a:gd name="connsiteY194" fmla="*/ 244996 h 501489"/>
                <a:gd name="connsiteX195" fmla="*/ 320175 w 814589"/>
                <a:gd name="connsiteY195" fmla="*/ 236151 h 501489"/>
                <a:gd name="connsiteX196" fmla="*/ 315753 w 814589"/>
                <a:gd name="connsiteY196" fmla="*/ 187506 h 501489"/>
                <a:gd name="connsiteX197" fmla="*/ 316637 w 814589"/>
                <a:gd name="connsiteY197" fmla="*/ 186621 h 501489"/>
                <a:gd name="connsiteX198" fmla="*/ 386510 w 814589"/>
                <a:gd name="connsiteY198" fmla="*/ 107020 h 501489"/>
                <a:gd name="connsiteX199" fmla="*/ 413044 w 814589"/>
                <a:gd name="connsiteY199" fmla="*/ 95522 h 501489"/>
                <a:gd name="connsiteX200" fmla="*/ 416581 w 814589"/>
                <a:gd name="connsiteY200" fmla="*/ 95522 h 501489"/>
                <a:gd name="connsiteX201" fmla="*/ 421004 w 814589"/>
                <a:gd name="connsiteY201" fmla="*/ 96406 h 501489"/>
                <a:gd name="connsiteX202" fmla="*/ 542175 w 814589"/>
                <a:gd name="connsiteY202" fmla="*/ 118518 h 501489"/>
                <a:gd name="connsiteX203" fmla="*/ 606741 w 814589"/>
                <a:gd name="connsiteY203" fmla="*/ 107020 h 501489"/>
                <a:gd name="connsiteX204" fmla="*/ 658039 w 814589"/>
                <a:gd name="connsiteY204" fmla="*/ 190159 h 501489"/>
                <a:gd name="connsiteX205" fmla="*/ 681920 w 814589"/>
                <a:gd name="connsiteY205" fmla="*/ 229960 h 501489"/>
                <a:gd name="connsiteX206" fmla="*/ 618239 w 814589"/>
                <a:gd name="connsiteY206" fmla="*/ 303370 h 501489"/>
                <a:gd name="connsiteX207" fmla="*/ 723489 w 814589"/>
                <a:gd name="connsiteY207" fmla="*/ 231729 h 501489"/>
                <a:gd name="connsiteX208" fmla="*/ 714645 w 814589"/>
                <a:gd name="connsiteY208" fmla="*/ 234382 h 501489"/>
                <a:gd name="connsiteX209" fmla="*/ 702262 w 814589"/>
                <a:gd name="connsiteY209" fmla="*/ 229076 h 501489"/>
                <a:gd name="connsiteX210" fmla="*/ 696956 w 814589"/>
                <a:gd name="connsiteY210" fmla="*/ 220231 h 501489"/>
                <a:gd name="connsiteX211" fmla="*/ 673075 w 814589"/>
                <a:gd name="connsiteY211" fmla="*/ 181315 h 501489"/>
                <a:gd name="connsiteX212" fmla="*/ 617354 w 814589"/>
                <a:gd name="connsiteY212" fmla="*/ 89331 h 501489"/>
                <a:gd name="connsiteX213" fmla="*/ 621776 w 814589"/>
                <a:gd name="connsiteY213" fmla="*/ 66335 h 501489"/>
                <a:gd name="connsiteX214" fmla="*/ 623545 w 814589"/>
                <a:gd name="connsiteY214" fmla="*/ 65450 h 501489"/>
                <a:gd name="connsiteX215" fmla="*/ 691649 w 814589"/>
                <a:gd name="connsiteY215" fmla="*/ 23880 h 501489"/>
                <a:gd name="connsiteX216" fmla="*/ 791593 w 814589"/>
                <a:gd name="connsiteY216" fmla="*/ 190159 h 501489"/>
                <a:gd name="connsiteX217" fmla="*/ 723489 w 814589"/>
                <a:gd name="connsiteY217" fmla="*/ 231729 h 50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</a:cxnLst>
              <a:rect l="l" t="t" r="r" b="b"/>
              <a:pathLst>
                <a:path w="814589" h="501489">
                  <a:moveTo>
                    <a:pt x="806629" y="181315"/>
                  </a:moveTo>
                  <a:lnTo>
                    <a:pt x="706685" y="15036"/>
                  </a:lnTo>
                  <a:lnTo>
                    <a:pt x="697840" y="0"/>
                  </a:lnTo>
                  <a:lnTo>
                    <a:pt x="682804" y="9729"/>
                  </a:lnTo>
                  <a:lnTo>
                    <a:pt x="615585" y="51299"/>
                  </a:lnTo>
                  <a:cubicBezTo>
                    <a:pt x="607625" y="55721"/>
                    <a:pt x="601434" y="63681"/>
                    <a:pt x="598780" y="72526"/>
                  </a:cubicBezTo>
                  <a:cubicBezTo>
                    <a:pt x="597012" y="78717"/>
                    <a:pt x="597012" y="85793"/>
                    <a:pt x="599665" y="91984"/>
                  </a:cubicBezTo>
                  <a:cubicBezTo>
                    <a:pt x="581091" y="98175"/>
                    <a:pt x="562518" y="101713"/>
                    <a:pt x="543059" y="101713"/>
                  </a:cubicBezTo>
                  <a:cubicBezTo>
                    <a:pt x="516526" y="100829"/>
                    <a:pt x="489992" y="96406"/>
                    <a:pt x="464342" y="88446"/>
                  </a:cubicBezTo>
                  <a:cubicBezTo>
                    <a:pt x="451960" y="84908"/>
                    <a:pt x="438693" y="82255"/>
                    <a:pt x="425426" y="79602"/>
                  </a:cubicBezTo>
                  <a:lnTo>
                    <a:pt x="423657" y="79602"/>
                  </a:lnTo>
                  <a:lnTo>
                    <a:pt x="423657" y="79602"/>
                  </a:lnTo>
                  <a:cubicBezTo>
                    <a:pt x="422773" y="79602"/>
                    <a:pt x="421888" y="79602"/>
                    <a:pt x="421888" y="79602"/>
                  </a:cubicBezTo>
                  <a:lnTo>
                    <a:pt x="420119" y="79602"/>
                  </a:lnTo>
                  <a:lnTo>
                    <a:pt x="418350" y="79602"/>
                  </a:lnTo>
                  <a:cubicBezTo>
                    <a:pt x="416581" y="79602"/>
                    <a:pt x="415697" y="79602"/>
                    <a:pt x="413928" y="79602"/>
                  </a:cubicBezTo>
                  <a:lnTo>
                    <a:pt x="413928" y="79602"/>
                  </a:lnTo>
                  <a:cubicBezTo>
                    <a:pt x="398892" y="79602"/>
                    <a:pt x="383856" y="85793"/>
                    <a:pt x="374127" y="97291"/>
                  </a:cubicBezTo>
                  <a:lnTo>
                    <a:pt x="367052" y="105251"/>
                  </a:lnTo>
                  <a:cubicBezTo>
                    <a:pt x="355554" y="100829"/>
                    <a:pt x="343171" y="98175"/>
                    <a:pt x="330789" y="98175"/>
                  </a:cubicBezTo>
                  <a:cubicBezTo>
                    <a:pt x="328135" y="98175"/>
                    <a:pt x="326366" y="98175"/>
                    <a:pt x="323713" y="98175"/>
                  </a:cubicBezTo>
                  <a:cubicBezTo>
                    <a:pt x="318406" y="98175"/>
                    <a:pt x="313984" y="99060"/>
                    <a:pt x="308677" y="99060"/>
                  </a:cubicBezTo>
                  <a:cubicBezTo>
                    <a:pt x="297179" y="99944"/>
                    <a:pt x="285681" y="100829"/>
                    <a:pt x="274183" y="100829"/>
                  </a:cubicBezTo>
                  <a:cubicBezTo>
                    <a:pt x="254725" y="101713"/>
                    <a:pt x="235267" y="97291"/>
                    <a:pt x="217578" y="89331"/>
                  </a:cubicBezTo>
                  <a:cubicBezTo>
                    <a:pt x="218462" y="84024"/>
                    <a:pt x="218462" y="78717"/>
                    <a:pt x="217578" y="72526"/>
                  </a:cubicBezTo>
                  <a:cubicBezTo>
                    <a:pt x="214924" y="63681"/>
                    <a:pt x="208733" y="55721"/>
                    <a:pt x="200773" y="51299"/>
                  </a:cubicBezTo>
                  <a:lnTo>
                    <a:pt x="134438" y="9729"/>
                  </a:lnTo>
                  <a:lnTo>
                    <a:pt x="119402" y="0"/>
                  </a:lnTo>
                  <a:lnTo>
                    <a:pt x="110558" y="15036"/>
                  </a:lnTo>
                  <a:lnTo>
                    <a:pt x="8845" y="181315"/>
                  </a:lnTo>
                  <a:lnTo>
                    <a:pt x="0" y="196350"/>
                  </a:lnTo>
                  <a:lnTo>
                    <a:pt x="15036" y="205195"/>
                  </a:lnTo>
                  <a:lnTo>
                    <a:pt x="83139" y="246765"/>
                  </a:lnTo>
                  <a:cubicBezTo>
                    <a:pt x="95522" y="254725"/>
                    <a:pt x="110558" y="253840"/>
                    <a:pt x="122056" y="244996"/>
                  </a:cubicBezTo>
                  <a:lnTo>
                    <a:pt x="179546" y="312215"/>
                  </a:lnTo>
                  <a:lnTo>
                    <a:pt x="180430" y="313984"/>
                  </a:lnTo>
                  <a:lnTo>
                    <a:pt x="182199" y="314868"/>
                  </a:lnTo>
                  <a:lnTo>
                    <a:pt x="182199" y="314868"/>
                  </a:lnTo>
                  <a:lnTo>
                    <a:pt x="169817" y="329020"/>
                  </a:lnTo>
                  <a:cubicBezTo>
                    <a:pt x="153896" y="347593"/>
                    <a:pt x="155665" y="375012"/>
                    <a:pt x="173354" y="390932"/>
                  </a:cubicBezTo>
                  <a:lnTo>
                    <a:pt x="173354" y="390932"/>
                  </a:lnTo>
                  <a:lnTo>
                    <a:pt x="173354" y="390932"/>
                  </a:lnTo>
                  <a:cubicBezTo>
                    <a:pt x="181315" y="398008"/>
                    <a:pt x="191044" y="401545"/>
                    <a:pt x="201657" y="401545"/>
                  </a:cubicBezTo>
                  <a:cubicBezTo>
                    <a:pt x="203426" y="401545"/>
                    <a:pt x="205195" y="401545"/>
                    <a:pt x="206964" y="401545"/>
                  </a:cubicBezTo>
                  <a:cubicBezTo>
                    <a:pt x="213155" y="400661"/>
                    <a:pt x="218462" y="398892"/>
                    <a:pt x="223769" y="395354"/>
                  </a:cubicBezTo>
                  <a:cubicBezTo>
                    <a:pt x="224653" y="405968"/>
                    <a:pt x="229960" y="416581"/>
                    <a:pt x="237920" y="423657"/>
                  </a:cubicBezTo>
                  <a:lnTo>
                    <a:pt x="237920" y="423657"/>
                  </a:lnTo>
                  <a:lnTo>
                    <a:pt x="237920" y="423657"/>
                  </a:lnTo>
                  <a:cubicBezTo>
                    <a:pt x="245880" y="430733"/>
                    <a:pt x="255609" y="434271"/>
                    <a:pt x="266223" y="434271"/>
                  </a:cubicBezTo>
                  <a:cubicBezTo>
                    <a:pt x="267107" y="434271"/>
                    <a:pt x="268876" y="434271"/>
                    <a:pt x="269761" y="434271"/>
                  </a:cubicBezTo>
                  <a:cubicBezTo>
                    <a:pt x="274183" y="434271"/>
                    <a:pt x="278605" y="433386"/>
                    <a:pt x="283028" y="431617"/>
                  </a:cubicBezTo>
                  <a:cubicBezTo>
                    <a:pt x="283912" y="441346"/>
                    <a:pt x="288334" y="451075"/>
                    <a:pt x="296295" y="457267"/>
                  </a:cubicBezTo>
                  <a:lnTo>
                    <a:pt x="296295" y="457267"/>
                  </a:lnTo>
                  <a:lnTo>
                    <a:pt x="296295" y="457267"/>
                  </a:lnTo>
                  <a:cubicBezTo>
                    <a:pt x="303370" y="463458"/>
                    <a:pt x="312215" y="466996"/>
                    <a:pt x="321060" y="466996"/>
                  </a:cubicBezTo>
                  <a:cubicBezTo>
                    <a:pt x="322828" y="466996"/>
                    <a:pt x="323713" y="466996"/>
                    <a:pt x="325482" y="466996"/>
                  </a:cubicBezTo>
                  <a:cubicBezTo>
                    <a:pt x="331673" y="466996"/>
                    <a:pt x="336980" y="464342"/>
                    <a:pt x="342287" y="461689"/>
                  </a:cubicBezTo>
                  <a:cubicBezTo>
                    <a:pt x="344056" y="467880"/>
                    <a:pt x="347593" y="474071"/>
                    <a:pt x="352900" y="478494"/>
                  </a:cubicBezTo>
                  <a:cubicBezTo>
                    <a:pt x="359976" y="484685"/>
                    <a:pt x="368820" y="488223"/>
                    <a:pt x="378550" y="487338"/>
                  </a:cubicBezTo>
                  <a:lnTo>
                    <a:pt x="380318" y="487338"/>
                  </a:lnTo>
                  <a:lnTo>
                    <a:pt x="382087" y="487338"/>
                  </a:lnTo>
                  <a:cubicBezTo>
                    <a:pt x="387394" y="486454"/>
                    <a:pt x="392701" y="483800"/>
                    <a:pt x="397123" y="481147"/>
                  </a:cubicBezTo>
                  <a:lnTo>
                    <a:pt x="398008" y="482031"/>
                  </a:lnTo>
                  <a:lnTo>
                    <a:pt x="410390" y="491761"/>
                  </a:lnTo>
                  <a:lnTo>
                    <a:pt x="411275" y="492645"/>
                  </a:lnTo>
                  <a:lnTo>
                    <a:pt x="412159" y="493530"/>
                  </a:lnTo>
                  <a:cubicBezTo>
                    <a:pt x="420119" y="498836"/>
                    <a:pt x="429848" y="501490"/>
                    <a:pt x="438693" y="501490"/>
                  </a:cubicBezTo>
                  <a:cubicBezTo>
                    <a:pt x="440462" y="501490"/>
                    <a:pt x="442231" y="501490"/>
                    <a:pt x="444000" y="501490"/>
                  </a:cubicBezTo>
                  <a:cubicBezTo>
                    <a:pt x="466111" y="499721"/>
                    <a:pt x="483800" y="483800"/>
                    <a:pt x="489992" y="462573"/>
                  </a:cubicBezTo>
                  <a:cubicBezTo>
                    <a:pt x="509450" y="459035"/>
                    <a:pt x="525370" y="444000"/>
                    <a:pt x="530677" y="424541"/>
                  </a:cubicBezTo>
                  <a:cubicBezTo>
                    <a:pt x="551019" y="420119"/>
                    <a:pt x="566940" y="405083"/>
                    <a:pt x="571362" y="385625"/>
                  </a:cubicBezTo>
                  <a:cubicBezTo>
                    <a:pt x="572247" y="385625"/>
                    <a:pt x="574016" y="385625"/>
                    <a:pt x="574900" y="385625"/>
                  </a:cubicBezTo>
                  <a:cubicBezTo>
                    <a:pt x="603203" y="382972"/>
                    <a:pt x="624430" y="358207"/>
                    <a:pt x="622661" y="329904"/>
                  </a:cubicBezTo>
                  <a:cubicBezTo>
                    <a:pt x="622661" y="328135"/>
                    <a:pt x="622661" y="325482"/>
                    <a:pt x="622661" y="323713"/>
                  </a:cubicBezTo>
                  <a:lnTo>
                    <a:pt x="629737" y="314868"/>
                  </a:lnTo>
                  <a:lnTo>
                    <a:pt x="690764" y="244111"/>
                  </a:lnTo>
                  <a:cubicBezTo>
                    <a:pt x="702262" y="253840"/>
                    <a:pt x="718183" y="253840"/>
                    <a:pt x="731450" y="245880"/>
                  </a:cubicBezTo>
                  <a:lnTo>
                    <a:pt x="799553" y="204311"/>
                  </a:lnTo>
                  <a:lnTo>
                    <a:pt x="814589" y="195466"/>
                  </a:lnTo>
                  <a:lnTo>
                    <a:pt x="806629" y="181315"/>
                  </a:lnTo>
                  <a:close/>
                  <a:moveTo>
                    <a:pt x="91984" y="231729"/>
                  </a:moveTo>
                  <a:lnTo>
                    <a:pt x="23880" y="190159"/>
                  </a:lnTo>
                  <a:lnTo>
                    <a:pt x="124709" y="23880"/>
                  </a:lnTo>
                  <a:lnTo>
                    <a:pt x="191928" y="65450"/>
                  </a:lnTo>
                  <a:cubicBezTo>
                    <a:pt x="199004" y="68988"/>
                    <a:pt x="202542" y="77833"/>
                    <a:pt x="199888" y="84908"/>
                  </a:cubicBezTo>
                  <a:lnTo>
                    <a:pt x="194582" y="93753"/>
                  </a:lnTo>
                  <a:lnTo>
                    <a:pt x="117633" y="221115"/>
                  </a:lnTo>
                  <a:lnTo>
                    <a:pt x="112327" y="229076"/>
                  </a:lnTo>
                  <a:cubicBezTo>
                    <a:pt x="109673" y="231729"/>
                    <a:pt x="105251" y="233498"/>
                    <a:pt x="100829" y="233498"/>
                  </a:cubicBezTo>
                  <a:cubicBezTo>
                    <a:pt x="98175" y="234382"/>
                    <a:pt x="94637" y="233498"/>
                    <a:pt x="91984" y="231729"/>
                  </a:cubicBezTo>
                  <a:close/>
                  <a:moveTo>
                    <a:pt x="205195" y="383856"/>
                  </a:moveTo>
                  <a:cubicBezTo>
                    <a:pt x="204311" y="383856"/>
                    <a:pt x="203426" y="383856"/>
                    <a:pt x="202542" y="383856"/>
                  </a:cubicBezTo>
                  <a:cubicBezTo>
                    <a:pt x="188390" y="383856"/>
                    <a:pt x="176892" y="371474"/>
                    <a:pt x="176892" y="357322"/>
                  </a:cubicBezTo>
                  <a:cubicBezTo>
                    <a:pt x="176892" y="351131"/>
                    <a:pt x="179546" y="344940"/>
                    <a:pt x="183084" y="340518"/>
                  </a:cubicBezTo>
                  <a:lnTo>
                    <a:pt x="229960" y="287450"/>
                  </a:lnTo>
                  <a:cubicBezTo>
                    <a:pt x="235267" y="282143"/>
                    <a:pt x="242342" y="278605"/>
                    <a:pt x="250303" y="278605"/>
                  </a:cubicBezTo>
                  <a:cubicBezTo>
                    <a:pt x="256494" y="278605"/>
                    <a:pt x="262685" y="281259"/>
                    <a:pt x="267107" y="284797"/>
                  </a:cubicBezTo>
                  <a:cubicBezTo>
                    <a:pt x="277721" y="294526"/>
                    <a:pt x="279490" y="311330"/>
                    <a:pt x="269761" y="321944"/>
                  </a:cubicBezTo>
                  <a:lnTo>
                    <a:pt x="222884" y="375012"/>
                  </a:lnTo>
                  <a:cubicBezTo>
                    <a:pt x="218462" y="380318"/>
                    <a:pt x="212271" y="382972"/>
                    <a:pt x="205195" y="383856"/>
                  </a:cubicBezTo>
                  <a:close/>
                  <a:moveTo>
                    <a:pt x="270645" y="417466"/>
                  </a:moveTo>
                  <a:cubicBezTo>
                    <a:pt x="269761" y="417466"/>
                    <a:pt x="268876" y="417466"/>
                    <a:pt x="267992" y="417466"/>
                  </a:cubicBezTo>
                  <a:cubicBezTo>
                    <a:pt x="253840" y="417466"/>
                    <a:pt x="242342" y="405083"/>
                    <a:pt x="242342" y="390932"/>
                  </a:cubicBezTo>
                  <a:cubicBezTo>
                    <a:pt x="242342" y="384741"/>
                    <a:pt x="244996" y="378550"/>
                    <a:pt x="248534" y="374127"/>
                  </a:cubicBezTo>
                  <a:lnTo>
                    <a:pt x="289219" y="327251"/>
                  </a:lnTo>
                  <a:cubicBezTo>
                    <a:pt x="294526" y="321944"/>
                    <a:pt x="301601" y="318406"/>
                    <a:pt x="309562" y="318406"/>
                  </a:cubicBezTo>
                  <a:cubicBezTo>
                    <a:pt x="315753" y="318406"/>
                    <a:pt x="321944" y="321060"/>
                    <a:pt x="326366" y="324597"/>
                  </a:cubicBezTo>
                  <a:cubicBezTo>
                    <a:pt x="336980" y="334326"/>
                    <a:pt x="338749" y="351131"/>
                    <a:pt x="329020" y="361745"/>
                  </a:cubicBezTo>
                  <a:lnTo>
                    <a:pt x="288334" y="408621"/>
                  </a:lnTo>
                  <a:cubicBezTo>
                    <a:pt x="283912" y="413928"/>
                    <a:pt x="277721" y="417466"/>
                    <a:pt x="270645" y="417466"/>
                  </a:cubicBezTo>
                  <a:lnTo>
                    <a:pt x="270645" y="417466"/>
                  </a:lnTo>
                  <a:close/>
                  <a:moveTo>
                    <a:pt x="326366" y="450191"/>
                  </a:moveTo>
                  <a:cubicBezTo>
                    <a:pt x="325482" y="450191"/>
                    <a:pt x="324597" y="450191"/>
                    <a:pt x="323713" y="450191"/>
                  </a:cubicBezTo>
                  <a:cubicBezTo>
                    <a:pt x="318406" y="450191"/>
                    <a:pt x="313984" y="448422"/>
                    <a:pt x="309562" y="444884"/>
                  </a:cubicBezTo>
                  <a:cubicBezTo>
                    <a:pt x="300717" y="436924"/>
                    <a:pt x="299832" y="422773"/>
                    <a:pt x="307793" y="413928"/>
                  </a:cubicBezTo>
                  <a:lnTo>
                    <a:pt x="348478" y="367052"/>
                  </a:lnTo>
                  <a:cubicBezTo>
                    <a:pt x="352900" y="362629"/>
                    <a:pt x="359091" y="359976"/>
                    <a:pt x="365283" y="359976"/>
                  </a:cubicBezTo>
                  <a:cubicBezTo>
                    <a:pt x="370589" y="359976"/>
                    <a:pt x="375896" y="361745"/>
                    <a:pt x="379434" y="365283"/>
                  </a:cubicBezTo>
                  <a:cubicBezTo>
                    <a:pt x="388279" y="373243"/>
                    <a:pt x="389163" y="387394"/>
                    <a:pt x="381203" y="396239"/>
                  </a:cubicBezTo>
                  <a:lnTo>
                    <a:pt x="340518" y="443115"/>
                  </a:lnTo>
                  <a:cubicBezTo>
                    <a:pt x="336980" y="447538"/>
                    <a:pt x="331673" y="450191"/>
                    <a:pt x="326366" y="450191"/>
                  </a:cubicBezTo>
                  <a:lnTo>
                    <a:pt x="326366" y="450191"/>
                  </a:lnTo>
                  <a:close/>
                  <a:moveTo>
                    <a:pt x="380318" y="471418"/>
                  </a:moveTo>
                  <a:cubicBezTo>
                    <a:pt x="375896" y="471418"/>
                    <a:pt x="370589" y="470534"/>
                    <a:pt x="367052" y="466996"/>
                  </a:cubicBezTo>
                  <a:cubicBezTo>
                    <a:pt x="359976" y="460804"/>
                    <a:pt x="359091" y="449306"/>
                    <a:pt x="365283" y="442231"/>
                  </a:cubicBezTo>
                  <a:lnTo>
                    <a:pt x="399777" y="402430"/>
                  </a:lnTo>
                  <a:cubicBezTo>
                    <a:pt x="403314" y="398892"/>
                    <a:pt x="407737" y="396239"/>
                    <a:pt x="413044" y="396239"/>
                  </a:cubicBezTo>
                  <a:cubicBezTo>
                    <a:pt x="417466" y="396239"/>
                    <a:pt x="421004" y="398008"/>
                    <a:pt x="424542" y="400661"/>
                  </a:cubicBezTo>
                  <a:cubicBezTo>
                    <a:pt x="431617" y="406852"/>
                    <a:pt x="432502" y="418350"/>
                    <a:pt x="426310" y="425426"/>
                  </a:cubicBezTo>
                  <a:lnTo>
                    <a:pt x="391816" y="465227"/>
                  </a:lnTo>
                  <a:cubicBezTo>
                    <a:pt x="389163" y="468765"/>
                    <a:pt x="384741" y="470534"/>
                    <a:pt x="380318" y="471418"/>
                  </a:cubicBezTo>
                  <a:lnTo>
                    <a:pt x="380318" y="471418"/>
                  </a:lnTo>
                  <a:close/>
                  <a:moveTo>
                    <a:pt x="574900" y="367936"/>
                  </a:moveTo>
                  <a:cubicBezTo>
                    <a:pt x="574016" y="367936"/>
                    <a:pt x="572247" y="367936"/>
                    <a:pt x="571362" y="367936"/>
                  </a:cubicBezTo>
                  <a:cubicBezTo>
                    <a:pt x="566055" y="367936"/>
                    <a:pt x="560749" y="366167"/>
                    <a:pt x="556326" y="364398"/>
                  </a:cubicBezTo>
                  <a:cubicBezTo>
                    <a:pt x="556326" y="366167"/>
                    <a:pt x="557211" y="367936"/>
                    <a:pt x="557211" y="369705"/>
                  </a:cubicBezTo>
                  <a:cubicBezTo>
                    <a:pt x="558980" y="389163"/>
                    <a:pt x="544828" y="405968"/>
                    <a:pt x="525370" y="407737"/>
                  </a:cubicBezTo>
                  <a:cubicBezTo>
                    <a:pt x="525370" y="407737"/>
                    <a:pt x="525370" y="407737"/>
                    <a:pt x="525370" y="407737"/>
                  </a:cubicBezTo>
                  <a:cubicBezTo>
                    <a:pt x="522717" y="407737"/>
                    <a:pt x="519179" y="407737"/>
                    <a:pt x="516526" y="406852"/>
                  </a:cubicBezTo>
                  <a:lnTo>
                    <a:pt x="516526" y="407737"/>
                  </a:lnTo>
                  <a:cubicBezTo>
                    <a:pt x="518294" y="427195"/>
                    <a:pt x="504143" y="444000"/>
                    <a:pt x="484685" y="445769"/>
                  </a:cubicBezTo>
                  <a:cubicBezTo>
                    <a:pt x="484685" y="445769"/>
                    <a:pt x="484685" y="445769"/>
                    <a:pt x="484685" y="445769"/>
                  </a:cubicBezTo>
                  <a:cubicBezTo>
                    <a:pt x="482032" y="445769"/>
                    <a:pt x="478494" y="445769"/>
                    <a:pt x="475840" y="444884"/>
                  </a:cubicBezTo>
                  <a:lnTo>
                    <a:pt x="475840" y="445769"/>
                  </a:lnTo>
                  <a:cubicBezTo>
                    <a:pt x="477609" y="465227"/>
                    <a:pt x="463458" y="482031"/>
                    <a:pt x="444000" y="483800"/>
                  </a:cubicBezTo>
                  <a:cubicBezTo>
                    <a:pt x="444000" y="483800"/>
                    <a:pt x="444000" y="483800"/>
                    <a:pt x="444000" y="483800"/>
                  </a:cubicBezTo>
                  <a:cubicBezTo>
                    <a:pt x="443115" y="483800"/>
                    <a:pt x="442231" y="483800"/>
                    <a:pt x="441346" y="483800"/>
                  </a:cubicBezTo>
                  <a:cubicBezTo>
                    <a:pt x="435155" y="483800"/>
                    <a:pt x="428964" y="482031"/>
                    <a:pt x="422773" y="478494"/>
                  </a:cubicBezTo>
                  <a:lnTo>
                    <a:pt x="411275" y="469649"/>
                  </a:lnTo>
                  <a:lnTo>
                    <a:pt x="439577" y="436924"/>
                  </a:lnTo>
                  <a:cubicBezTo>
                    <a:pt x="451960" y="421888"/>
                    <a:pt x="450191" y="399777"/>
                    <a:pt x="436040" y="387394"/>
                  </a:cubicBezTo>
                  <a:cubicBezTo>
                    <a:pt x="429848" y="382087"/>
                    <a:pt x="421888" y="378550"/>
                    <a:pt x="413044" y="378550"/>
                  </a:cubicBezTo>
                  <a:cubicBezTo>
                    <a:pt x="410390" y="378550"/>
                    <a:pt x="406852" y="378550"/>
                    <a:pt x="404199" y="379434"/>
                  </a:cubicBezTo>
                  <a:cubicBezTo>
                    <a:pt x="403314" y="368820"/>
                    <a:pt x="398892" y="359091"/>
                    <a:pt x="390932" y="352016"/>
                  </a:cubicBezTo>
                  <a:cubicBezTo>
                    <a:pt x="383856" y="345824"/>
                    <a:pt x="374127" y="342287"/>
                    <a:pt x="364398" y="342287"/>
                  </a:cubicBezTo>
                  <a:lnTo>
                    <a:pt x="364398" y="342287"/>
                  </a:lnTo>
                  <a:cubicBezTo>
                    <a:pt x="359976" y="342287"/>
                    <a:pt x="356438" y="343171"/>
                    <a:pt x="352016" y="344056"/>
                  </a:cubicBezTo>
                  <a:cubicBezTo>
                    <a:pt x="352016" y="331673"/>
                    <a:pt x="346709" y="320175"/>
                    <a:pt x="336980" y="311330"/>
                  </a:cubicBezTo>
                  <a:cubicBezTo>
                    <a:pt x="329020" y="304255"/>
                    <a:pt x="319291" y="299832"/>
                    <a:pt x="308677" y="300717"/>
                  </a:cubicBezTo>
                  <a:lnTo>
                    <a:pt x="308677" y="300717"/>
                  </a:lnTo>
                  <a:cubicBezTo>
                    <a:pt x="303370" y="300717"/>
                    <a:pt x="298064" y="301601"/>
                    <a:pt x="292757" y="303370"/>
                  </a:cubicBezTo>
                  <a:cubicBezTo>
                    <a:pt x="291872" y="290988"/>
                    <a:pt x="286566" y="279490"/>
                    <a:pt x="277721" y="271530"/>
                  </a:cubicBezTo>
                  <a:cubicBezTo>
                    <a:pt x="269761" y="264454"/>
                    <a:pt x="260032" y="260032"/>
                    <a:pt x="249418" y="260916"/>
                  </a:cubicBezTo>
                  <a:lnTo>
                    <a:pt x="249418" y="260916"/>
                  </a:lnTo>
                  <a:cubicBezTo>
                    <a:pt x="237036" y="260916"/>
                    <a:pt x="224653" y="266223"/>
                    <a:pt x="215809" y="275952"/>
                  </a:cubicBezTo>
                  <a:lnTo>
                    <a:pt x="192813" y="302486"/>
                  </a:lnTo>
                  <a:lnTo>
                    <a:pt x="191928" y="301601"/>
                  </a:lnTo>
                  <a:lnTo>
                    <a:pt x="131785" y="231729"/>
                  </a:lnTo>
                  <a:lnTo>
                    <a:pt x="208733" y="104366"/>
                  </a:lnTo>
                  <a:cubicBezTo>
                    <a:pt x="228191" y="114096"/>
                    <a:pt x="250303" y="118518"/>
                    <a:pt x="272414" y="117633"/>
                  </a:cubicBezTo>
                  <a:cubicBezTo>
                    <a:pt x="290103" y="117633"/>
                    <a:pt x="307793" y="115864"/>
                    <a:pt x="323713" y="114096"/>
                  </a:cubicBezTo>
                  <a:cubicBezTo>
                    <a:pt x="325482" y="114096"/>
                    <a:pt x="327251" y="114096"/>
                    <a:pt x="329020" y="114096"/>
                  </a:cubicBezTo>
                  <a:cubicBezTo>
                    <a:pt x="336980" y="114096"/>
                    <a:pt x="344940" y="114980"/>
                    <a:pt x="352016" y="117633"/>
                  </a:cubicBezTo>
                  <a:lnTo>
                    <a:pt x="303370" y="175123"/>
                  </a:lnTo>
                  <a:cubicBezTo>
                    <a:pt x="293641" y="185737"/>
                    <a:pt x="289219" y="199888"/>
                    <a:pt x="290103" y="214040"/>
                  </a:cubicBezTo>
                  <a:cubicBezTo>
                    <a:pt x="290988" y="228191"/>
                    <a:pt x="298064" y="240574"/>
                    <a:pt x="308677" y="250303"/>
                  </a:cubicBezTo>
                  <a:lnTo>
                    <a:pt x="308677" y="250303"/>
                  </a:lnTo>
                  <a:lnTo>
                    <a:pt x="308677" y="250303"/>
                  </a:lnTo>
                  <a:cubicBezTo>
                    <a:pt x="318406" y="258263"/>
                    <a:pt x="330789" y="262685"/>
                    <a:pt x="343171" y="262685"/>
                  </a:cubicBezTo>
                  <a:cubicBezTo>
                    <a:pt x="344940" y="262685"/>
                    <a:pt x="345824" y="262685"/>
                    <a:pt x="347593" y="262685"/>
                  </a:cubicBezTo>
                  <a:cubicBezTo>
                    <a:pt x="361745" y="261801"/>
                    <a:pt x="375012" y="254725"/>
                    <a:pt x="383856" y="244111"/>
                  </a:cubicBezTo>
                  <a:lnTo>
                    <a:pt x="444000" y="175123"/>
                  </a:lnTo>
                  <a:lnTo>
                    <a:pt x="444000" y="175123"/>
                  </a:lnTo>
                  <a:lnTo>
                    <a:pt x="453729" y="183968"/>
                  </a:lnTo>
                  <a:lnTo>
                    <a:pt x="596127" y="306024"/>
                  </a:lnTo>
                  <a:cubicBezTo>
                    <a:pt x="602318" y="311330"/>
                    <a:pt x="605856" y="320175"/>
                    <a:pt x="605856" y="328135"/>
                  </a:cubicBezTo>
                  <a:cubicBezTo>
                    <a:pt x="605856" y="329020"/>
                    <a:pt x="605856" y="331673"/>
                    <a:pt x="605856" y="331673"/>
                  </a:cubicBezTo>
                  <a:cubicBezTo>
                    <a:pt x="607625" y="350247"/>
                    <a:pt x="593474" y="366167"/>
                    <a:pt x="574900" y="367936"/>
                  </a:cubicBezTo>
                  <a:cubicBezTo>
                    <a:pt x="574900" y="367936"/>
                    <a:pt x="574900" y="367936"/>
                    <a:pt x="574900" y="367936"/>
                  </a:cubicBezTo>
                  <a:close/>
                  <a:moveTo>
                    <a:pt x="618239" y="303370"/>
                  </a:moveTo>
                  <a:cubicBezTo>
                    <a:pt x="615585" y="298948"/>
                    <a:pt x="612047" y="295410"/>
                    <a:pt x="608509" y="291872"/>
                  </a:cubicBezTo>
                  <a:lnTo>
                    <a:pt x="443115" y="149474"/>
                  </a:lnTo>
                  <a:lnTo>
                    <a:pt x="370589" y="232613"/>
                  </a:lnTo>
                  <a:cubicBezTo>
                    <a:pt x="364398" y="239689"/>
                    <a:pt x="356438" y="244111"/>
                    <a:pt x="346709" y="244996"/>
                  </a:cubicBezTo>
                  <a:cubicBezTo>
                    <a:pt x="345824" y="244996"/>
                    <a:pt x="344940" y="244996"/>
                    <a:pt x="344056" y="244996"/>
                  </a:cubicBezTo>
                  <a:cubicBezTo>
                    <a:pt x="335211" y="244996"/>
                    <a:pt x="327251" y="241458"/>
                    <a:pt x="320175" y="236151"/>
                  </a:cubicBezTo>
                  <a:cubicBezTo>
                    <a:pt x="305139" y="223769"/>
                    <a:pt x="303370" y="202542"/>
                    <a:pt x="315753" y="187506"/>
                  </a:cubicBezTo>
                  <a:cubicBezTo>
                    <a:pt x="315753" y="187506"/>
                    <a:pt x="316637" y="186621"/>
                    <a:pt x="316637" y="186621"/>
                  </a:cubicBezTo>
                  <a:lnTo>
                    <a:pt x="386510" y="107020"/>
                  </a:lnTo>
                  <a:cubicBezTo>
                    <a:pt x="393585" y="99060"/>
                    <a:pt x="403314" y="95522"/>
                    <a:pt x="413044" y="95522"/>
                  </a:cubicBezTo>
                  <a:cubicBezTo>
                    <a:pt x="413928" y="95522"/>
                    <a:pt x="414812" y="95522"/>
                    <a:pt x="416581" y="95522"/>
                  </a:cubicBezTo>
                  <a:cubicBezTo>
                    <a:pt x="418350" y="95522"/>
                    <a:pt x="419235" y="96406"/>
                    <a:pt x="421004" y="96406"/>
                  </a:cubicBezTo>
                  <a:cubicBezTo>
                    <a:pt x="461689" y="104366"/>
                    <a:pt x="498836" y="118518"/>
                    <a:pt x="542175" y="118518"/>
                  </a:cubicBezTo>
                  <a:cubicBezTo>
                    <a:pt x="564286" y="118518"/>
                    <a:pt x="586398" y="114980"/>
                    <a:pt x="606741" y="107020"/>
                  </a:cubicBezTo>
                  <a:lnTo>
                    <a:pt x="658039" y="190159"/>
                  </a:lnTo>
                  <a:lnTo>
                    <a:pt x="681920" y="229960"/>
                  </a:lnTo>
                  <a:lnTo>
                    <a:pt x="618239" y="303370"/>
                  </a:lnTo>
                  <a:close/>
                  <a:moveTo>
                    <a:pt x="723489" y="231729"/>
                  </a:moveTo>
                  <a:cubicBezTo>
                    <a:pt x="720836" y="233498"/>
                    <a:pt x="717298" y="234382"/>
                    <a:pt x="714645" y="234382"/>
                  </a:cubicBezTo>
                  <a:cubicBezTo>
                    <a:pt x="710223" y="234382"/>
                    <a:pt x="705800" y="232613"/>
                    <a:pt x="702262" y="229076"/>
                  </a:cubicBezTo>
                  <a:lnTo>
                    <a:pt x="696956" y="220231"/>
                  </a:lnTo>
                  <a:lnTo>
                    <a:pt x="673075" y="181315"/>
                  </a:lnTo>
                  <a:lnTo>
                    <a:pt x="617354" y="89331"/>
                  </a:lnTo>
                  <a:cubicBezTo>
                    <a:pt x="612047" y="81370"/>
                    <a:pt x="614701" y="71641"/>
                    <a:pt x="621776" y="66335"/>
                  </a:cubicBezTo>
                  <a:cubicBezTo>
                    <a:pt x="622661" y="66335"/>
                    <a:pt x="622661" y="65450"/>
                    <a:pt x="623545" y="65450"/>
                  </a:cubicBezTo>
                  <a:lnTo>
                    <a:pt x="691649" y="23880"/>
                  </a:lnTo>
                  <a:lnTo>
                    <a:pt x="791593" y="190159"/>
                  </a:lnTo>
                  <a:lnTo>
                    <a:pt x="723489" y="231729"/>
                  </a:lnTo>
                  <a:close/>
                </a:path>
              </a:pathLst>
            </a:custGeom>
            <a:solidFill>
              <a:srgbClr val="002060"/>
            </a:solidFill>
            <a:ln w="88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="" xmlns:a16="http://schemas.microsoft.com/office/drawing/2014/main" id="{8FE70B94-F788-43E1-878D-EE6F1708CEA1}"/>
              </a:ext>
            </a:extLst>
          </p:cNvPr>
          <p:cNvGrpSpPr/>
          <p:nvPr/>
        </p:nvGrpSpPr>
        <p:grpSpPr>
          <a:xfrm>
            <a:off x="1857065" y="4364511"/>
            <a:ext cx="916723" cy="916723"/>
            <a:chOff x="1857065" y="4397133"/>
            <a:chExt cx="916723" cy="916723"/>
          </a:xfrm>
        </p:grpSpPr>
        <p:sp>
          <p:nvSpPr>
            <p:cNvPr id="32" name="Owal 18">
              <a:extLst>
                <a:ext uri="{FF2B5EF4-FFF2-40B4-BE49-F238E27FC236}">
                  <a16:creationId xmlns="" xmlns:a16="http://schemas.microsoft.com/office/drawing/2014/main" id="{1F613F3B-3AE7-42F7-93F7-FC501FB0EDEB}"/>
                </a:ext>
              </a:extLst>
            </p:cNvPr>
            <p:cNvSpPr/>
            <p:nvPr/>
          </p:nvSpPr>
          <p:spPr>
            <a:xfrm>
              <a:off x="1857065" y="4397133"/>
              <a:ext cx="916723" cy="91672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50" name="Grafika 16" descr="Podpis">
              <a:extLst>
                <a:ext uri="{FF2B5EF4-FFF2-40B4-BE49-F238E27FC236}">
                  <a16:creationId xmlns="" xmlns:a16="http://schemas.microsoft.com/office/drawing/2014/main" id="{BAFF7383-C957-49F6-B04F-7B5021363339}"/>
                </a:ext>
              </a:extLst>
            </p:cNvPr>
            <p:cNvGrpSpPr/>
            <p:nvPr/>
          </p:nvGrpSpPr>
          <p:grpSpPr>
            <a:xfrm>
              <a:off x="2006037" y="4600310"/>
              <a:ext cx="660451" cy="530463"/>
              <a:chOff x="6906967" y="4135618"/>
              <a:chExt cx="660451" cy="530463"/>
            </a:xfrm>
          </p:grpSpPr>
          <p:sp>
            <p:nvSpPr>
              <p:cNvPr id="51" name="Dowolny kształt: kształt 60">
                <a:extLst>
                  <a:ext uri="{FF2B5EF4-FFF2-40B4-BE49-F238E27FC236}">
                    <a16:creationId xmlns="" xmlns:a16="http://schemas.microsoft.com/office/drawing/2014/main" id="{ADC35DB2-F7FE-41AE-B9CC-D8B98DB3BF43}"/>
                  </a:ext>
                </a:extLst>
              </p:cNvPr>
              <p:cNvSpPr/>
              <p:nvPr/>
            </p:nvSpPr>
            <p:spPr>
              <a:xfrm>
                <a:off x="6973623" y="4337019"/>
                <a:ext cx="593795" cy="329062"/>
              </a:xfrm>
              <a:custGeom>
                <a:avLst/>
                <a:gdLst>
                  <a:gd name="connsiteX0" fmla="*/ 95325 w 593795"/>
                  <a:gd name="connsiteY0" fmla="*/ 0 h 329062"/>
                  <a:gd name="connsiteX1" fmla="*/ 0 w 593795"/>
                  <a:gd name="connsiteY1" fmla="*/ 95325 h 329062"/>
                  <a:gd name="connsiteX2" fmla="*/ 80990 w 593795"/>
                  <a:gd name="connsiteY2" fmla="*/ 217169 h 329062"/>
                  <a:gd name="connsiteX3" fmla="*/ 244405 w 593795"/>
                  <a:gd name="connsiteY3" fmla="*/ 285258 h 329062"/>
                  <a:gd name="connsiteX4" fmla="*/ 245838 w 593795"/>
                  <a:gd name="connsiteY4" fmla="*/ 283825 h 329062"/>
                  <a:gd name="connsiteX5" fmla="*/ 254439 w 593795"/>
                  <a:gd name="connsiteY5" fmla="*/ 286692 h 329062"/>
                  <a:gd name="connsiteX6" fmla="*/ 341163 w 593795"/>
                  <a:gd name="connsiteY6" fmla="*/ 298159 h 329062"/>
                  <a:gd name="connsiteX7" fmla="*/ 353347 w 593795"/>
                  <a:gd name="connsiteY7" fmla="*/ 296726 h 329062"/>
                  <a:gd name="connsiteX8" fmla="*/ 364815 w 593795"/>
                  <a:gd name="connsiteY8" fmla="*/ 268773 h 329062"/>
                  <a:gd name="connsiteX9" fmla="*/ 358365 w 593795"/>
                  <a:gd name="connsiteY9" fmla="*/ 248705 h 329062"/>
                  <a:gd name="connsiteX10" fmla="*/ 413553 w 593795"/>
                  <a:gd name="connsiteY10" fmla="*/ 288125 h 329062"/>
                  <a:gd name="connsiteX11" fmla="*/ 437205 w 593795"/>
                  <a:gd name="connsiteY11" fmla="*/ 292426 h 329062"/>
                  <a:gd name="connsiteX12" fmla="*/ 447956 w 593795"/>
                  <a:gd name="connsiteY12" fmla="*/ 263756 h 329062"/>
                  <a:gd name="connsiteX13" fmla="*/ 442939 w 593795"/>
                  <a:gd name="connsiteY13" fmla="*/ 245838 h 329062"/>
                  <a:gd name="connsiteX14" fmla="*/ 508878 w 593795"/>
                  <a:gd name="connsiteY14" fmla="*/ 316078 h 329062"/>
                  <a:gd name="connsiteX15" fmla="*/ 511028 w 593795"/>
                  <a:gd name="connsiteY15" fmla="*/ 319661 h 329062"/>
                  <a:gd name="connsiteX16" fmla="*/ 541131 w 593795"/>
                  <a:gd name="connsiteY16" fmla="*/ 325395 h 329062"/>
                  <a:gd name="connsiteX17" fmla="*/ 546864 w 593795"/>
                  <a:gd name="connsiteY17" fmla="*/ 295292 h 329062"/>
                  <a:gd name="connsiteX18" fmla="*/ 543997 w 593795"/>
                  <a:gd name="connsiteY18" fmla="*/ 290992 h 329062"/>
                  <a:gd name="connsiteX19" fmla="*/ 500994 w 593795"/>
                  <a:gd name="connsiteY19" fmla="*/ 172732 h 329062"/>
                  <a:gd name="connsiteX20" fmla="*/ 513178 w 593795"/>
                  <a:gd name="connsiteY20" fmla="*/ 161981 h 329062"/>
                  <a:gd name="connsiteX21" fmla="*/ 536113 w 593795"/>
                  <a:gd name="connsiteY21" fmla="*/ 160547 h 329062"/>
                  <a:gd name="connsiteX22" fmla="*/ 564783 w 593795"/>
                  <a:gd name="connsiteY22" fmla="*/ 168431 h 329062"/>
                  <a:gd name="connsiteX23" fmla="*/ 565499 w 593795"/>
                  <a:gd name="connsiteY23" fmla="*/ 169148 h 329062"/>
                  <a:gd name="connsiteX24" fmla="*/ 592735 w 593795"/>
                  <a:gd name="connsiteY24" fmla="*/ 156247 h 329062"/>
                  <a:gd name="connsiteX25" fmla="*/ 579117 w 593795"/>
                  <a:gd name="connsiteY25" fmla="*/ 128295 h 329062"/>
                  <a:gd name="connsiteX26" fmla="*/ 540414 w 593795"/>
                  <a:gd name="connsiteY26" fmla="*/ 117544 h 329062"/>
                  <a:gd name="connsiteX27" fmla="*/ 498127 w 593795"/>
                  <a:gd name="connsiteY27" fmla="*/ 121127 h 329062"/>
                  <a:gd name="connsiteX28" fmla="*/ 459423 w 593795"/>
                  <a:gd name="connsiteY28" fmla="*/ 159114 h 329062"/>
                  <a:gd name="connsiteX29" fmla="*/ 458707 w 593795"/>
                  <a:gd name="connsiteY29" fmla="*/ 206418 h 329062"/>
                  <a:gd name="connsiteX30" fmla="*/ 432904 w 593795"/>
                  <a:gd name="connsiteY30" fmla="*/ 202118 h 329062"/>
                  <a:gd name="connsiteX31" fmla="*/ 404952 w 593795"/>
                  <a:gd name="connsiteY31" fmla="*/ 220753 h 329062"/>
                  <a:gd name="connsiteX32" fmla="*/ 403519 w 593795"/>
                  <a:gd name="connsiteY32" fmla="*/ 224336 h 329062"/>
                  <a:gd name="connsiteX33" fmla="*/ 345463 w 593795"/>
                  <a:gd name="connsiteY33" fmla="*/ 202118 h 329062"/>
                  <a:gd name="connsiteX34" fmla="*/ 345463 w 593795"/>
                  <a:gd name="connsiteY34" fmla="*/ 202118 h 329062"/>
                  <a:gd name="connsiteX35" fmla="*/ 319661 w 593795"/>
                  <a:gd name="connsiteY35" fmla="*/ 215735 h 329062"/>
                  <a:gd name="connsiteX36" fmla="*/ 314644 w 593795"/>
                  <a:gd name="connsiteY36" fmla="*/ 250138 h 329062"/>
                  <a:gd name="connsiteX37" fmla="*/ 283825 w 593795"/>
                  <a:gd name="connsiteY37" fmla="*/ 245838 h 329062"/>
                  <a:gd name="connsiteX38" fmla="*/ 285975 w 593795"/>
                  <a:gd name="connsiteY38" fmla="*/ 243688 h 329062"/>
                  <a:gd name="connsiteX39" fmla="*/ 217886 w 593795"/>
                  <a:gd name="connsiteY39" fmla="*/ 80274 h 329062"/>
                  <a:gd name="connsiteX40" fmla="*/ 95325 w 593795"/>
                  <a:gd name="connsiteY40" fmla="*/ 0 h 329062"/>
                  <a:gd name="connsiteX41" fmla="*/ 141912 w 593795"/>
                  <a:gd name="connsiteY41" fmla="*/ 169148 h 329062"/>
                  <a:gd name="connsiteX42" fmla="*/ 137612 w 593795"/>
                  <a:gd name="connsiteY42" fmla="*/ 147646 h 329062"/>
                  <a:gd name="connsiteX43" fmla="*/ 162698 w 593795"/>
                  <a:gd name="connsiteY43" fmla="*/ 137612 h 329062"/>
                  <a:gd name="connsiteX44" fmla="*/ 172732 w 593795"/>
                  <a:gd name="connsiteY44" fmla="*/ 162698 h 329062"/>
                  <a:gd name="connsiteX45" fmla="*/ 267340 w 593795"/>
                  <a:gd name="connsiteY45" fmla="*/ 257306 h 329062"/>
                  <a:gd name="connsiteX46" fmla="*/ 257306 w 593795"/>
                  <a:gd name="connsiteY46" fmla="*/ 267340 h 329062"/>
                  <a:gd name="connsiteX47" fmla="*/ 162698 w 593795"/>
                  <a:gd name="connsiteY47" fmla="*/ 173448 h 329062"/>
                  <a:gd name="connsiteX48" fmla="*/ 141912 w 593795"/>
                  <a:gd name="connsiteY48" fmla="*/ 169148 h 329062"/>
                  <a:gd name="connsiteX49" fmla="*/ 141912 w 593795"/>
                  <a:gd name="connsiteY49" fmla="*/ 169148 h 32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93795" h="329062">
                    <a:moveTo>
                      <a:pt x="95325" y="0"/>
                    </a:moveTo>
                    <a:lnTo>
                      <a:pt x="0" y="95325"/>
                    </a:lnTo>
                    <a:cubicBezTo>
                      <a:pt x="71673" y="166998"/>
                      <a:pt x="80990" y="217169"/>
                      <a:pt x="80990" y="217169"/>
                    </a:cubicBezTo>
                    <a:cubicBezTo>
                      <a:pt x="139762" y="226486"/>
                      <a:pt x="195667" y="250138"/>
                      <a:pt x="244405" y="285258"/>
                    </a:cubicBezTo>
                    <a:lnTo>
                      <a:pt x="245838" y="283825"/>
                    </a:lnTo>
                    <a:cubicBezTo>
                      <a:pt x="248705" y="285258"/>
                      <a:pt x="251572" y="286692"/>
                      <a:pt x="254439" y="286692"/>
                    </a:cubicBezTo>
                    <a:cubicBezTo>
                      <a:pt x="296726" y="290275"/>
                      <a:pt x="340446" y="298159"/>
                      <a:pt x="341163" y="298159"/>
                    </a:cubicBezTo>
                    <a:cubicBezTo>
                      <a:pt x="345463" y="298876"/>
                      <a:pt x="349764" y="298159"/>
                      <a:pt x="353347" y="296726"/>
                    </a:cubicBezTo>
                    <a:cubicBezTo>
                      <a:pt x="364098" y="291709"/>
                      <a:pt x="369116" y="279524"/>
                      <a:pt x="364815" y="268773"/>
                    </a:cubicBezTo>
                    <a:cubicBezTo>
                      <a:pt x="361948" y="262323"/>
                      <a:pt x="359798" y="255872"/>
                      <a:pt x="358365" y="248705"/>
                    </a:cubicBezTo>
                    <a:cubicBezTo>
                      <a:pt x="378433" y="258739"/>
                      <a:pt x="397068" y="272357"/>
                      <a:pt x="413553" y="288125"/>
                    </a:cubicBezTo>
                    <a:cubicBezTo>
                      <a:pt x="420003" y="294576"/>
                      <a:pt x="429321" y="296009"/>
                      <a:pt x="437205" y="292426"/>
                    </a:cubicBezTo>
                    <a:cubicBezTo>
                      <a:pt x="447956" y="287408"/>
                      <a:pt x="452973" y="275224"/>
                      <a:pt x="447956" y="263756"/>
                    </a:cubicBezTo>
                    <a:cubicBezTo>
                      <a:pt x="445806" y="258023"/>
                      <a:pt x="443655" y="251572"/>
                      <a:pt x="442939" y="245838"/>
                    </a:cubicBezTo>
                    <a:cubicBezTo>
                      <a:pt x="456557" y="252289"/>
                      <a:pt x="485942" y="283108"/>
                      <a:pt x="508878" y="316078"/>
                    </a:cubicBezTo>
                    <a:cubicBezTo>
                      <a:pt x="510311" y="317511"/>
                      <a:pt x="511028" y="318944"/>
                      <a:pt x="511028" y="319661"/>
                    </a:cubicBezTo>
                    <a:cubicBezTo>
                      <a:pt x="517478" y="329695"/>
                      <a:pt x="531096" y="331846"/>
                      <a:pt x="541131" y="325395"/>
                    </a:cubicBezTo>
                    <a:cubicBezTo>
                      <a:pt x="551165" y="318944"/>
                      <a:pt x="553315" y="305327"/>
                      <a:pt x="546864" y="295292"/>
                    </a:cubicBezTo>
                    <a:cubicBezTo>
                      <a:pt x="546148" y="293859"/>
                      <a:pt x="544714" y="292426"/>
                      <a:pt x="543997" y="290992"/>
                    </a:cubicBezTo>
                    <a:cubicBezTo>
                      <a:pt x="520345" y="255156"/>
                      <a:pt x="493110" y="197817"/>
                      <a:pt x="500994" y="172732"/>
                    </a:cubicBezTo>
                    <a:cubicBezTo>
                      <a:pt x="502427" y="166998"/>
                      <a:pt x="507444" y="163414"/>
                      <a:pt x="513178" y="161981"/>
                    </a:cubicBezTo>
                    <a:cubicBezTo>
                      <a:pt x="520345" y="159831"/>
                      <a:pt x="528229" y="159114"/>
                      <a:pt x="536113" y="160547"/>
                    </a:cubicBezTo>
                    <a:cubicBezTo>
                      <a:pt x="546148" y="161981"/>
                      <a:pt x="555465" y="164848"/>
                      <a:pt x="564783" y="168431"/>
                    </a:cubicBezTo>
                    <a:cubicBezTo>
                      <a:pt x="564783" y="168431"/>
                      <a:pt x="565499" y="168431"/>
                      <a:pt x="565499" y="169148"/>
                    </a:cubicBezTo>
                    <a:cubicBezTo>
                      <a:pt x="576967" y="173448"/>
                      <a:pt x="589151" y="167715"/>
                      <a:pt x="592735" y="156247"/>
                    </a:cubicBezTo>
                    <a:cubicBezTo>
                      <a:pt x="596319" y="144779"/>
                      <a:pt x="590585" y="132595"/>
                      <a:pt x="579117" y="128295"/>
                    </a:cubicBezTo>
                    <a:cubicBezTo>
                      <a:pt x="566933" y="123277"/>
                      <a:pt x="554032" y="119694"/>
                      <a:pt x="540414" y="117544"/>
                    </a:cubicBezTo>
                    <a:cubicBezTo>
                      <a:pt x="526079" y="115393"/>
                      <a:pt x="511745" y="116827"/>
                      <a:pt x="498127" y="121127"/>
                    </a:cubicBezTo>
                    <a:cubicBezTo>
                      <a:pt x="479492" y="126861"/>
                      <a:pt x="465157" y="141196"/>
                      <a:pt x="459423" y="159114"/>
                    </a:cubicBezTo>
                    <a:cubicBezTo>
                      <a:pt x="455123" y="174165"/>
                      <a:pt x="455123" y="190650"/>
                      <a:pt x="458707" y="206418"/>
                    </a:cubicBezTo>
                    <a:cubicBezTo>
                      <a:pt x="450823" y="202834"/>
                      <a:pt x="441505" y="200684"/>
                      <a:pt x="432904" y="202118"/>
                    </a:cubicBezTo>
                    <a:cubicBezTo>
                      <a:pt x="421437" y="203551"/>
                      <a:pt x="410686" y="210718"/>
                      <a:pt x="404952" y="220753"/>
                    </a:cubicBezTo>
                    <a:cubicBezTo>
                      <a:pt x="404235" y="221469"/>
                      <a:pt x="403519" y="222903"/>
                      <a:pt x="403519" y="224336"/>
                    </a:cubicBezTo>
                    <a:cubicBezTo>
                      <a:pt x="385600" y="212152"/>
                      <a:pt x="364815" y="202118"/>
                      <a:pt x="345463" y="202118"/>
                    </a:cubicBezTo>
                    <a:lnTo>
                      <a:pt x="345463" y="202118"/>
                    </a:lnTo>
                    <a:cubicBezTo>
                      <a:pt x="335429" y="202118"/>
                      <a:pt x="325395" y="207135"/>
                      <a:pt x="319661" y="215735"/>
                    </a:cubicBezTo>
                    <a:cubicBezTo>
                      <a:pt x="313927" y="226486"/>
                      <a:pt x="311777" y="238671"/>
                      <a:pt x="314644" y="250138"/>
                    </a:cubicBezTo>
                    <a:cubicBezTo>
                      <a:pt x="305327" y="248705"/>
                      <a:pt x="294576" y="247272"/>
                      <a:pt x="283825" y="245838"/>
                    </a:cubicBezTo>
                    <a:lnTo>
                      <a:pt x="285975" y="243688"/>
                    </a:lnTo>
                    <a:cubicBezTo>
                      <a:pt x="250855" y="195667"/>
                      <a:pt x="227203" y="139762"/>
                      <a:pt x="217886" y="80274"/>
                    </a:cubicBezTo>
                    <a:cubicBezTo>
                      <a:pt x="216452" y="80990"/>
                      <a:pt x="166998" y="71673"/>
                      <a:pt x="95325" y="0"/>
                    </a:cubicBezTo>
                    <a:close/>
                    <a:moveTo>
                      <a:pt x="141912" y="169148"/>
                    </a:moveTo>
                    <a:cubicBezTo>
                      <a:pt x="136179" y="163414"/>
                      <a:pt x="134745" y="155530"/>
                      <a:pt x="137612" y="147646"/>
                    </a:cubicBezTo>
                    <a:cubicBezTo>
                      <a:pt x="141912" y="137612"/>
                      <a:pt x="153380" y="133312"/>
                      <a:pt x="162698" y="137612"/>
                    </a:cubicBezTo>
                    <a:cubicBezTo>
                      <a:pt x="172732" y="141912"/>
                      <a:pt x="177032" y="153380"/>
                      <a:pt x="172732" y="162698"/>
                    </a:cubicBezTo>
                    <a:lnTo>
                      <a:pt x="267340" y="257306"/>
                    </a:lnTo>
                    <a:lnTo>
                      <a:pt x="257306" y="267340"/>
                    </a:lnTo>
                    <a:lnTo>
                      <a:pt x="162698" y="173448"/>
                    </a:lnTo>
                    <a:cubicBezTo>
                      <a:pt x="155530" y="176315"/>
                      <a:pt x="147646" y="174882"/>
                      <a:pt x="141912" y="169148"/>
                    </a:cubicBezTo>
                    <a:lnTo>
                      <a:pt x="141912" y="169148"/>
                    </a:lnTo>
                    <a:close/>
                  </a:path>
                </a:pathLst>
              </a:custGeom>
              <a:solidFill>
                <a:srgbClr val="002060"/>
              </a:soli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/>
              </a:p>
            </p:txBody>
          </p:sp>
          <p:sp>
            <p:nvSpPr>
              <p:cNvPr id="52" name="Dowolny kształt: kształt 61">
                <a:extLst>
                  <a:ext uri="{FF2B5EF4-FFF2-40B4-BE49-F238E27FC236}">
                    <a16:creationId xmlns="" xmlns:a16="http://schemas.microsoft.com/office/drawing/2014/main" id="{1E141111-A783-4694-BCC6-10501DA0799F}"/>
                  </a:ext>
                </a:extLst>
              </p:cNvPr>
              <p:cNvSpPr/>
              <p:nvPr/>
            </p:nvSpPr>
            <p:spPr>
              <a:xfrm>
                <a:off x="6906967" y="4135618"/>
                <a:ext cx="154813" cy="289558"/>
              </a:xfrm>
              <a:custGeom>
                <a:avLst/>
                <a:gdLst>
                  <a:gd name="connsiteX0" fmla="*/ 0 w 154813"/>
                  <a:gd name="connsiteY0" fmla="*/ 0 h 289558"/>
                  <a:gd name="connsiteX1" fmla="*/ 0 w 154813"/>
                  <a:gd name="connsiteY1" fmla="*/ 260173 h 289558"/>
                  <a:gd name="connsiteX2" fmla="*/ 32253 w 154813"/>
                  <a:gd name="connsiteY2" fmla="*/ 289559 h 289558"/>
                  <a:gd name="connsiteX3" fmla="*/ 154814 w 154813"/>
                  <a:gd name="connsiteY3" fmla="*/ 166998 h 289558"/>
                  <a:gd name="connsiteX4" fmla="*/ 0 w 154813"/>
                  <a:gd name="connsiteY4" fmla="*/ 0 h 289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813" h="289558">
                    <a:moveTo>
                      <a:pt x="0" y="0"/>
                    </a:moveTo>
                    <a:lnTo>
                      <a:pt x="0" y="260173"/>
                    </a:lnTo>
                    <a:cubicBezTo>
                      <a:pt x="20068" y="278091"/>
                      <a:pt x="32253" y="289559"/>
                      <a:pt x="32253" y="289559"/>
                    </a:cubicBezTo>
                    <a:lnTo>
                      <a:pt x="154814" y="166998"/>
                    </a:lnTo>
                    <a:cubicBezTo>
                      <a:pt x="154814" y="166998"/>
                      <a:pt x="85291" y="91741"/>
                      <a:pt x="0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 w="71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71" name="Grupa 70"/>
          <p:cNvGrpSpPr/>
          <p:nvPr/>
        </p:nvGrpSpPr>
        <p:grpSpPr>
          <a:xfrm>
            <a:off x="1823830" y="1820729"/>
            <a:ext cx="916723" cy="916723"/>
            <a:chOff x="6048727" y="1316050"/>
            <a:chExt cx="1139797" cy="1139797"/>
          </a:xfrm>
        </p:grpSpPr>
        <p:sp>
          <p:nvSpPr>
            <p:cNvPr id="58" name="Owal 20">
              <a:extLst>
                <a:ext uri="{FF2B5EF4-FFF2-40B4-BE49-F238E27FC236}">
                  <a16:creationId xmlns="" xmlns:a16="http://schemas.microsoft.com/office/drawing/2014/main" id="{081F8A57-4350-4980-824D-F108AD47B323}"/>
                </a:ext>
              </a:extLst>
            </p:cNvPr>
            <p:cNvSpPr/>
            <p:nvPr/>
          </p:nvSpPr>
          <p:spPr>
            <a:xfrm>
              <a:off x="6048727" y="1316050"/>
              <a:ext cx="1139797" cy="113979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61" name="Grafika 22">
              <a:extLst>
                <a:ext uri="{FF2B5EF4-FFF2-40B4-BE49-F238E27FC236}">
                  <a16:creationId xmlns="" xmlns:a16="http://schemas.microsoft.com/office/drawing/2014/main" id="{99DED8FC-3558-4F0C-82D4-82DD724B623B}"/>
                </a:ext>
              </a:extLst>
            </p:cNvPr>
            <p:cNvGrpSpPr/>
            <p:nvPr/>
          </p:nvGrpSpPr>
          <p:grpSpPr>
            <a:xfrm>
              <a:off x="6363633" y="1555005"/>
              <a:ext cx="548226" cy="730969"/>
              <a:chOff x="6891483" y="2326234"/>
              <a:chExt cx="548226" cy="730969"/>
            </a:xfrm>
            <a:solidFill>
              <a:srgbClr val="002060"/>
            </a:solidFill>
          </p:grpSpPr>
          <p:sp>
            <p:nvSpPr>
              <p:cNvPr id="62" name="Dowolny kształt: kształt 50">
                <a:extLst>
                  <a:ext uri="{FF2B5EF4-FFF2-40B4-BE49-F238E27FC236}">
                    <a16:creationId xmlns="" xmlns:a16="http://schemas.microsoft.com/office/drawing/2014/main" id="{BF3E095C-29EB-47E6-BA87-96876443C5ED}"/>
                  </a:ext>
                </a:extLst>
              </p:cNvPr>
              <p:cNvSpPr/>
              <p:nvPr/>
            </p:nvSpPr>
            <p:spPr>
              <a:xfrm>
                <a:off x="6985531" y="2429420"/>
                <a:ext cx="131702" cy="101613"/>
              </a:xfrm>
              <a:custGeom>
                <a:avLst/>
                <a:gdLst>
                  <a:gd name="connsiteX0" fmla="*/ 43008 w 131702"/>
                  <a:gd name="connsiteY0" fmla="*/ 75774 h 101613"/>
                  <a:gd name="connsiteX1" fmla="*/ 12920 w 131702"/>
                  <a:gd name="connsiteY1" fmla="*/ 45686 h 101613"/>
                  <a:gd name="connsiteX2" fmla="*/ 0 w 131702"/>
                  <a:gd name="connsiteY2" fmla="*/ 58605 h 101613"/>
                  <a:gd name="connsiteX3" fmla="*/ 43008 w 131702"/>
                  <a:gd name="connsiteY3" fmla="*/ 101614 h 101613"/>
                  <a:gd name="connsiteX4" fmla="*/ 131702 w 131702"/>
                  <a:gd name="connsiteY4" fmla="*/ 12920 h 101613"/>
                  <a:gd name="connsiteX5" fmla="*/ 118782 w 131702"/>
                  <a:gd name="connsiteY5" fmla="*/ 0 h 101613"/>
                  <a:gd name="connsiteX6" fmla="*/ 43008 w 131702"/>
                  <a:gd name="connsiteY6" fmla="*/ 75774 h 10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702" h="101613">
                    <a:moveTo>
                      <a:pt x="43008" y="75774"/>
                    </a:moveTo>
                    <a:lnTo>
                      <a:pt x="12920" y="45686"/>
                    </a:lnTo>
                    <a:lnTo>
                      <a:pt x="0" y="58605"/>
                    </a:lnTo>
                    <a:lnTo>
                      <a:pt x="43008" y="101614"/>
                    </a:lnTo>
                    <a:lnTo>
                      <a:pt x="131702" y="12920"/>
                    </a:lnTo>
                    <a:lnTo>
                      <a:pt x="118782" y="0"/>
                    </a:lnTo>
                    <a:lnTo>
                      <a:pt x="43008" y="75774"/>
                    </a:lnTo>
                    <a:close/>
                  </a:path>
                </a:pathLst>
              </a:custGeom>
              <a:solidFill>
                <a:srgbClr val="002060"/>
              </a:solidFill>
              <a:ln w="91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3" name="Dowolny kształt: kształt 51">
                <a:extLst>
                  <a:ext uri="{FF2B5EF4-FFF2-40B4-BE49-F238E27FC236}">
                    <a16:creationId xmlns="" xmlns:a16="http://schemas.microsoft.com/office/drawing/2014/main" id="{2D502E1A-CBED-4AB8-B5BF-B06BF1CBE50D}"/>
                  </a:ext>
                </a:extLst>
              </p:cNvPr>
              <p:cNvSpPr/>
              <p:nvPr/>
            </p:nvSpPr>
            <p:spPr>
              <a:xfrm>
                <a:off x="7174733" y="2481565"/>
                <a:ext cx="173605" cy="18274"/>
              </a:xfrm>
              <a:custGeom>
                <a:avLst/>
                <a:gdLst>
                  <a:gd name="connsiteX0" fmla="*/ 0 w 173605"/>
                  <a:gd name="connsiteY0" fmla="*/ 0 h 18274"/>
                  <a:gd name="connsiteX1" fmla="*/ 173605 w 173605"/>
                  <a:gd name="connsiteY1" fmla="*/ 0 h 18274"/>
                  <a:gd name="connsiteX2" fmla="*/ 173605 w 173605"/>
                  <a:gd name="connsiteY2" fmla="*/ 18274 h 18274"/>
                  <a:gd name="connsiteX3" fmla="*/ 0 w 173605"/>
                  <a:gd name="connsiteY3" fmla="*/ 18274 h 18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605" h="18274">
                    <a:moveTo>
                      <a:pt x="0" y="0"/>
                    </a:moveTo>
                    <a:lnTo>
                      <a:pt x="173605" y="0"/>
                    </a:lnTo>
                    <a:lnTo>
                      <a:pt x="173605" y="18274"/>
                    </a:lnTo>
                    <a:lnTo>
                      <a:pt x="0" y="18274"/>
                    </a:lnTo>
                    <a:close/>
                  </a:path>
                </a:pathLst>
              </a:custGeom>
              <a:solidFill>
                <a:srgbClr val="002060"/>
              </a:solidFill>
              <a:ln w="91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4" name="Dowolny kształt: kształt 52">
                <a:extLst>
                  <a:ext uri="{FF2B5EF4-FFF2-40B4-BE49-F238E27FC236}">
                    <a16:creationId xmlns="" xmlns:a16="http://schemas.microsoft.com/office/drawing/2014/main" id="{7911C569-6C1C-4DFC-B0F6-CB3D5C675346}"/>
                  </a:ext>
                </a:extLst>
              </p:cNvPr>
              <p:cNvSpPr/>
              <p:nvPr/>
            </p:nvSpPr>
            <p:spPr>
              <a:xfrm>
                <a:off x="6985531" y="2566477"/>
                <a:ext cx="131702" cy="101613"/>
              </a:xfrm>
              <a:custGeom>
                <a:avLst/>
                <a:gdLst>
                  <a:gd name="connsiteX0" fmla="*/ 43008 w 131702"/>
                  <a:gd name="connsiteY0" fmla="*/ 75774 h 101613"/>
                  <a:gd name="connsiteX1" fmla="*/ 12920 w 131702"/>
                  <a:gd name="connsiteY1" fmla="*/ 45686 h 101613"/>
                  <a:gd name="connsiteX2" fmla="*/ 0 w 131702"/>
                  <a:gd name="connsiteY2" fmla="*/ 58605 h 101613"/>
                  <a:gd name="connsiteX3" fmla="*/ 43008 w 131702"/>
                  <a:gd name="connsiteY3" fmla="*/ 101614 h 101613"/>
                  <a:gd name="connsiteX4" fmla="*/ 131702 w 131702"/>
                  <a:gd name="connsiteY4" fmla="*/ 12920 h 101613"/>
                  <a:gd name="connsiteX5" fmla="*/ 118782 w 131702"/>
                  <a:gd name="connsiteY5" fmla="*/ 0 h 101613"/>
                  <a:gd name="connsiteX6" fmla="*/ 43008 w 131702"/>
                  <a:gd name="connsiteY6" fmla="*/ 75774 h 10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702" h="101613">
                    <a:moveTo>
                      <a:pt x="43008" y="75774"/>
                    </a:moveTo>
                    <a:lnTo>
                      <a:pt x="12920" y="45686"/>
                    </a:lnTo>
                    <a:lnTo>
                      <a:pt x="0" y="58605"/>
                    </a:lnTo>
                    <a:lnTo>
                      <a:pt x="43008" y="101614"/>
                    </a:lnTo>
                    <a:lnTo>
                      <a:pt x="131702" y="12920"/>
                    </a:lnTo>
                    <a:lnTo>
                      <a:pt x="118782" y="0"/>
                    </a:lnTo>
                    <a:lnTo>
                      <a:pt x="43008" y="75774"/>
                    </a:lnTo>
                    <a:close/>
                  </a:path>
                </a:pathLst>
              </a:custGeom>
              <a:solidFill>
                <a:srgbClr val="002060"/>
              </a:solidFill>
              <a:ln w="91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5" name="Dowolny kształt: kształt 53">
                <a:extLst>
                  <a:ext uri="{FF2B5EF4-FFF2-40B4-BE49-F238E27FC236}">
                    <a16:creationId xmlns="" xmlns:a16="http://schemas.microsoft.com/office/drawing/2014/main" id="{A8F018E7-AE7F-4577-8852-33CCEFC388D2}"/>
                  </a:ext>
                </a:extLst>
              </p:cNvPr>
              <p:cNvSpPr/>
              <p:nvPr/>
            </p:nvSpPr>
            <p:spPr>
              <a:xfrm>
                <a:off x="7174733" y="2618622"/>
                <a:ext cx="173605" cy="18274"/>
              </a:xfrm>
              <a:custGeom>
                <a:avLst/>
                <a:gdLst>
                  <a:gd name="connsiteX0" fmla="*/ 0 w 173605"/>
                  <a:gd name="connsiteY0" fmla="*/ 0 h 18274"/>
                  <a:gd name="connsiteX1" fmla="*/ 173605 w 173605"/>
                  <a:gd name="connsiteY1" fmla="*/ 0 h 18274"/>
                  <a:gd name="connsiteX2" fmla="*/ 173605 w 173605"/>
                  <a:gd name="connsiteY2" fmla="*/ 18274 h 18274"/>
                  <a:gd name="connsiteX3" fmla="*/ 0 w 173605"/>
                  <a:gd name="connsiteY3" fmla="*/ 18274 h 18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605" h="18274">
                    <a:moveTo>
                      <a:pt x="0" y="0"/>
                    </a:moveTo>
                    <a:lnTo>
                      <a:pt x="173605" y="0"/>
                    </a:lnTo>
                    <a:lnTo>
                      <a:pt x="173605" y="18274"/>
                    </a:lnTo>
                    <a:lnTo>
                      <a:pt x="0" y="18274"/>
                    </a:lnTo>
                    <a:close/>
                  </a:path>
                </a:pathLst>
              </a:custGeom>
              <a:solidFill>
                <a:srgbClr val="002060"/>
              </a:solidFill>
              <a:ln w="91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6" name="Dowolny kształt: kształt 54">
                <a:extLst>
                  <a:ext uri="{FF2B5EF4-FFF2-40B4-BE49-F238E27FC236}">
                    <a16:creationId xmlns="" xmlns:a16="http://schemas.microsoft.com/office/drawing/2014/main" id="{09B8EA35-C1D1-4656-BDB9-F05DA102AADB}"/>
                  </a:ext>
                </a:extLst>
              </p:cNvPr>
              <p:cNvSpPr/>
              <p:nvPr/>
            </p:nvSpPr>
            <p:spPr>
              <a:xfrm>
                <a:off x="6985531" y="2703533"/>
                <a:ext cx="131702" cy="101613"/>
              </a:xfrm>
              <a:custGeom>
                <a:avLst/>
                <a:gdLst>
                  <a:gd name="connsiteX0" fmla="*/ 43008 w 131702"/>
                  <a:gd name="connsiteY0" fmla="*/ 75774 h 101613"/>
                  <a:gd name="connsiteX1" fmla="*/ 12920 w 131702"/>
                  <a:gd name="connsiteY1" fmla="*/ 45686 h 101613"/>
                  <a:gd name="connsiteX2" fmla="*/ 0 w 131702"/>
                  <a:gd name="connsiteY2" fmla="*/ 58605 h 101613"/>
                  <a:gd name="connsiteX3" fmla="*/ 43008 w 131702"/>
                  <a:gd name="connsiteY3" fmla="*/ 101614 h 101613"/>
                  <a:gd name="connsiteX4" fmla="*/ 131702 w 131702"/>
                  <a:gd name="connsiteY4" fmla="*/ 12920 h 101613"/>
                  <a:gd name="connsiteX5" fmla="*/ 118782 w 131702"/>
                  <a:gd name="connsiteY5" fmla="*/ 0 h 101613"/>
                  <a:gd name="connsiteX6" fmla="*/ 43008 w 131702"/>
                  <a:gd name="connsiteY6" fmla="*/ 75774 h 10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702" h="101613">
                    <a:moveTo>
                      <a:pt x="43008" y="75774"/>
                    </a:moveTo>
                    <a:lnTo>
                      <a:pt x="12920" y="45686"/>
                    </a:lnTo>
                    <a:lnTo>
                      <a:pt x="0" y="58605"/>
                    </a:lnTo>
                    <a:lnTo>
                      <a:pt x="43008" y="101614"/>
                    </a:lnTo>
                    <a:lnTo>
                      <a:pt x="131702" y="12920"/>
                    </a:lnTo>
                    <a:lnTo>
                      <a:pt x="118782" y="0"/>
                    </a:lnTo>
                    <a:lnTo>
                      <a:pt x="43008" y="75774"/>
                    </a:lnTo>
                    <a:close/>
                  </a:path>
                </a:pathLst>
              </a:custGeom>
              <a:solidFill>
                <a:srgbClr val="002060"/>
              </a:solidFill>
              <a:ln w="91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7" name="Dowolny kształt: kształt 55">
                <a:extLst>
                  <a:ext uri="{FF2B5EF4-FFF2-40B4-BE49-F238E27FC236}">
                    <a16:creationId xmlns="" xmlns:a16="http://schemas.microsoft.com/office/drawing/2014/main" id="{34A342DE-7D58-49EE-8CEE-13A7794BBFF5}"/>
                  </a:ext>
                </a:extLst>
              </p:cNvPr>
              <p:cNvSpPr/>
              <p:nvPr/>
            </p:nvSpPr>
            <p:spPr>
              <a:xfrm>
                <a:off x="7174733" y="2755679"/>
                <a:ext cx="173605" cy="18274"/>
              </a:xfrm>
              <a:custGeom>
                <a:avLst/>
                <a:gdLst>
                  <a:gd name="connsiteX0" fmla="*/ 0 w 173605"/>
                  <a:gd name="connsiteY0" fmla="*/ 0 h 18274"/>
                  <a:gd name="connsiteX1" fmla="*/ 173605 w 173605"/>
                  <a:gd name="connsiteY1" fmla="*/ 0 h 18274"/>
                  <a:gd name="connsiteX2" fmla="*/ 173605 w 173605"/>
                  <a:gd name="connsiteY2" fmla="*/ 18274 h 18274"/>
                  <a:gd name="connsiteX3" fmla="*/ 0 w 173605"/>
                  <a:gd name="connsiteY3" fmla="*/ 18274 h 18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605" h="18274">
                    <a:moveTo>
                      <a:pt x="0" y="0"/>
                    </a:moveTo>
                    <a:lnTo>
                      <a:pt x="173605" y="0"/>
                    </a:lnTo>
                    <a:lnTo>
                      <a:pt x="173605" y="18274"/>
                    </a:lnTo>
                    <a:lnTo>
                      <a:pt x="0" y="18274"/>
                    </a:lnTo>
                    <a:close/>
                  </a:path>
                </a:pathLst>
              </a:custGeom>
              <a:solidFill>
                <a:srgbClr val="002060"/>
              </a:solidFill>
              <a:ln w="91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8" name="Dowolny kształt: kształt 56">
                <a:extLst>
                  <a:ext uri="{FF2B5EF4-FFF2-40B4-BE49-F238E27FC236}">
                    <a16:creationId xmlns="" xmlns:a16="http://schemas.microsoft.com/office/drawing/2014/main" id="{2AE7CBB8-3952-4110-95BE-0B8AAAA248B3}"/>
                  </a:ext>
                </a:extLst>
              </p:cNvPr>
              <p:cNvSpPr/>
              <p:nvPr/>
            </p:nvSpPr>
            <p:spPr>
              <a:xfrm>
                <a:off x="6985531" y="2840590"/>
                <a:ext cx="131702" cy="101613"/>
              </a:xfrm>
              <a:custGeom>
                <a:avLst/>
                <a:gdLst>
                  <a:gd name="connsiteX0" fmla="*/ 43008 w 131702"/>
                  <a:gd name="connsiteY0" fmla="*/ 75774 h 101613"/>
                  <a:gd name="connsiteX1" fmla="*/ 12920 w 131702"/>
                  <a:gd name="connsiteY1" fmla="*/ 45686 h 101613"/>
                  <a:gd name="connsiteX2" fmla="*/ 0 w 131702"/>
                  <a:gd name="connsiteY2" fmla="*/ 58605 h 101613"/>
                  <a:gd name="connsiteX3" fmla="*/ 43008 w 131702"/>
                  <a:gd name="connsiteY3" fmla="*/ 101614 h 101613"/>
                  <a:gd name="connsiteX4" fmla="*/ 131702 w 131702"/>
                  <a:gd name="connsiteY4" fmla="*/ 12920 h 101613"/>
                  <a:gd name="connsiteX5" fmla="*/ 118782 w 131702"/>
                  <a:gd name="connsiteY5" fmla="*/ 0 h 101613"/>
                  <a:gd name="connsiteX6" fmla="*/ 43008 w 131702"/>
                  <a:gd name="connsiteY6" fmla="*/ 75774 h 10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702" h="101613">
                    <a:moveTo>
                      <a:pt x="43008" y="75774"/>
                    </a:moveTo>
                    <a:lnTo>
                      <a:pt x="12920" y="45686"/>
                    </a:lnTo>
                    <a:lnTo>
                      <a:pt x="0" y="58605"/>
                    </a:lnTo>
                    <a:lnTo>
                      <a:pt x="43008" y="101614"/>
                    </a:lnTo>
                    <a:lnTo>
                      <a:pt x="131702" y="12920"/>
                    </a:lnTo>
                    <a:lnTo>
                      <a:pt x="118782" y="0"/>
                    </a:lnTo>
                    <a:lnTo>
                      <a:pt x="43008" y="75774"/>
                    </a:lnTo>
                    <a:close/>
                  </a:path>
                </a:pathLst>
              </a:custGeom>
              <a:solidFill>
                <a:srgbClr val="002060"/>
              </a:solidFill>
              <a:ln w="91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69" name="Dowolny kształt: kształt 57">
                <a:extLst>
                  <a:ext uri="{FF2B5EF4-FFF2-40B4-BE49-F238E27FC236}">
                    <a16:creationId xmlns="" xmlns:a16="http://schemas.microsoft.com/office/drawing/2014/main" id="{339D8608-10D3-4332-AAF8-B5A4B98EAE9B}"/>
                  </a:ext>
                </a:extLst>
              </p:cNvPr>
              <p:cNvSpPr/>
              <p:nvPr/>
            </p:nvSpPr>
            <p:spPr>
              <a:xfrm>
                <a:off x="7174733" y="2892736"/>
                <a:ext cx="173605" cy="18274"/>
              </a:xfrm>
              <a:custGeom>
                <a:avLst/>
                <a:gdLst>
                  <a:gd name="connsiteX0" fmla="*/ 0 w 173605"/>
                  <a:gd name="connsiteY0" fmla="*/ 0 h 18274"/>
                  <a:gd name="connsiteX1" fmla="*/ 173605 w 173605"/>
                  <a:gd name="connsiteY1" fmla="*/ 0 h 18274"/>
                  <a:gd name="connsiteX2" fmla="*/ 173605 w 173605"/>
                  <a:gd name="connsiteY2" fmla="*/ 18274 h 18274"/>
                  <a:gd name="connsiteX3" fmla="*/ 0 w 173605"/>
                  <a:gd name="connsiteY3" fmla="*/ 18274 h 18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3605" h="18274">
                    <a:moveTo>
                      <a:pt x="0" y="0"/>
                    </a:moveTo>
                    <a:lnTo>
                      <a:pt x="173605" y="0"/>
                    </a:lnTo>
                    <a:lnTo>
                      <a:pt x="173605" y="18274"/>
                    </a:lnTo>
                    <a:lnTo>
                      <a:pt x="0" y="18274"/>
                    </a:lnTo>
                    <a:close/>
                  </a:path>
                </a:pathLst>
              </a:custGeom>
              <a:solidFill>
                <a:srgbClr val="002060"/>
              </a:solidFill>
              <a:ln w="91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  <p:sp>
            <p:nvSpPr>
              <p:cNvPr id="70" name="Dowolny kształt: kształt 58">
                <a:extLst>
                  <a:ext uri="{FF2B5EF4-FFF2-40B4-BE49-F238E27FC236}">
                    <a16:creationId xmlns="" xmlns:a16="http://schemas.microsoft.com/office/drawing/2014/main" id="{9B2D2967-7BD4-4CBB-824A-7B0A1B0DAF72}"/>
                  </a:ext>
                </a:extLst>
              </p:cNvPr>
              <p:cNvSpPr/>
              <p:nvPr/>
            </p:nvSpPr>
            <p:spPr>
              <a:xfrm>
                <a:off x="6891483" y="2326234"/>
                <a:ext cx="548226" cy="730969"/>
              </a:xfrm>
              <a:custGeom>
                <a:avLst/>
                <a:gdLst>
                  <a:gd name="connsiteX0" fmla="*/ 0 w 548226"/>
                  <a:gd name="connsiteY0" fmla="*/ 730969 h 730969"/>
                  <a:gd name="connsiteX1" fmla="*/ 548227 w 548226"/>
                  <a:gd name="connsiteY1" fmla="*/ 730969 h 730969"/>
                  <a:gd name="connsiteX2" fmla="*/ 548227 w 548226"/>
                  <a:gd name="connsiteY2" fmla="*/ 0 h 730969"/>
                  <a:gd name="connsiteX3" fmla="*/ 0 w 548226"/>
                  <a:gd name="connsiteY3" fmla="*/ 0 h 730969"/>
                  <a:gd name="connsiteX4" fmla="*/ 18274 w 548226"/>
                  <a:gd name="connsiteY4" fmla="*/ 18274 h 730969"/>
                  <a:gd name="connsiteX5" fmla="*/ 529953 w 548226"/>
                  <a:gd name="connsiteY5" fmla="*/ 18274 h 730969"/>
                  <a:gd name="connsiteX6" fmla="*/ 529953 w 548226"/>
                  <a:gd name="connsiteY6" fmla="*/ 712695 h 730969"/>
                  <a:gd name="connsiteX7" fmla="*/ 18274 w 548226"/>
                  <a:gd name="connsiteY7" fmla="*/ 712695 h 73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8226" h="730969">
                    <a:moveTo>
                      <a:pt x="0" y="730969"/>
                    </a:moveTo>
                    <a:lnTo>
                      <a:pt x="548227" y="730969"/>
                    </a:lnTo>
                    <a:lnTo>
                      <a:pt x="548227" y="0"/>
                    </a:lnTo>
                    <a:lnTo>
                      <a:pt x="0" y="0"/>
                    </a:lnTo>
                    <a:close/>
                    <a:moveTo>
                      <a:pt x="18274" y="18274"/>
                    </a:moveTo>
                    <a:lnTo>
                      <a:pt x="529953" y="18274"/>
                    </a:lnTo>
                    <a:lnTo>
                      <a:pt x="529953" y="712695"/>
                    </a:lnTo>
                    <a:lnTo>
                      <a:pt x="18274" y="712695"/>
                    </a:lnTo>
                    <a:close/>
                  </a:path>
                </a:pathLst>
              </a:custGeom>
              <a:solidFill>
                <a:srgbClr val="002060"/>
              </a:solidFill>
              <a:ln w="91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/>
              </a:p>
            </p:txBody>
          </p:sp>
        </p:grpSp>
      </p:grpSp>
      <p:grpSp>
        <p:nvGrpSpPr>
          <p:cNvPr id="4" name="Grupa 3">
            <a:extLst>
              <a:ext uri="{FF2B5EF4-FFF2-40B4-BE49-F238E27FC236}">
                <a16:creationId xmlns="" xmlns:a16="http://schemas.microsoft.com/office/drawing/2014/main" id="{FCFDB214-6B27-4AA9-873E-CD602465107C}"/>
              </a:ext>
            </a:extLst>
          </p:cNvPr>
          <p:cNvGrpSpPr/>
          <p:nvPr/>
        </p:nvGrpSpPr>
        <p:grpSpPr>
          <a:xfrm>
            <a:off x="1891132" y="5506256"/>
            <a:ext cx="916723" cy="916723"/>
            <a:chOff x="1891132" y="5586504"/>
            <a:chExt cx="916723" cy="916723"/>
          </a:xfrm>
        </p:grpSpPr>
        <p:sp>
          <p:nvSpPr>
            <p:cNvPr id="39" name="Owal 28">
              <a:extLst>
                <a:ext uri="{FF2B5EF4-FFF2-40B4-BE49-F238E27FC236}">
                  <a16:creationId xmlns="" xmlns:a16="http://schemas.microsoft.com/office/drawing/2014/main" id="{7FE0F0AE-4AEF-4DD8-BE2B-618014A94AA0}"/>
                </a:ext>
              </a:extLst>
            </p:cNvPr>
            <p:cNvSpPr/>
            <p:nvPr/>
          </p:nvSpPr>
          <p:spPr>
            <a:xfrm>
              <a:off x="1891132" y="5586504"/>
              <a:ext cx="916723" cy="916723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pic>
          <p:nvPicPr>
            <p:cNvPr id="72" name="Grafika 32">
              <a:extLst>
                <a:ext uri="{FF2B5EF4-FFF2-40B4-BE49-F238E27FC236}">
                  <a16:creationId xmlns="" xmlns:a16="http://schemas.microsoft.com/office/drawing/2014/main" id="{4EB39C64-4086-4F91-8C33-E02DB1A2A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58880" y="5770669"/>
              <a:ext cx="581226" cy="59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26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33893013-86A6-4183-BF31-B942C0548D95}"/>
              </a:ext>
            </a:extLst>
          </p:cNvPr>
          <p:cNvSpPr txBox="1"/>
          <p:nvPr/>
        </p:nvSpPr>
        <p:spPr>
          <a:xfrm>
            <a:off x="3929195" y="1810832"/>
            <a:ext cx="74426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30.04.2020 r. </a:t>
            </a:r>
            <a:r>
              <a:rPr lang="pl-PL" sz="2200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Prezydent Miasta Torunia wydał decyzję ZRID </a:t>
            </a:r>
            <a:r>
              <a:rPr lang="pl-PL" sz="2200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dla </a:t>
            </a:r>
            <a:r>
              <a:rPr lang="pl-PL" sz="2200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odcinka od przejazdu kolejowego w ul. Legionów do </a:t>
            </a:r>
            <a:r>
              <a:rPr lang="pl-PL" sz="2200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trójkąta torowego w ul</a:t>
            </a:r>
            <a:r>
              <a:rPr lang="pl-PL" sz="2200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pl-PL" sz="2200" dirty="0" err="1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Strobanda</a:t>
            </a:r>
            <a:endParaRPr lang="pl-PL" sz="2200" dirty="0">
              <a:solidFill>
                <a:srgbClr val="31267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l-PL" sz="2200" dirty="0" smtClean="0">
              <a:solidFill>
                <a:srgbClr val="312674"/>
              </a:solidFill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sz="2200" dirty="0" smtClean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11.05.2021 </a:t>
            </a:r>
            <a:r>
              <a:rPr lang="pl-PL" sz="22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r. </a:t>
            </a:r>
            <a:r>
              <a:rPr lang="pl-PL" sz="2200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Prezydent Miasta Torunia wydał decyzję ZRID dla odcinka obejmującego ul. Długą oraz ul. Legionów na odcinku od skrzyżowania ul. Długa/ul. Wielki Rów do skrzyżowania z ulicą </a:t>
            </a:r>
            <a:r>
              <a:rPr lang="pl-PL" sz="2200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Inżynierską</a:t>
            </a:r>
            <a:endParaRPr lang="pl-PL" sz="2200" dirty="0">
              <a:solidFill>
                <a:srgbClr val="31267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l-PL" sz="2200" dirty="0">
              <a:solidFill>
                <a:srgbClr val="31267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sz="22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19.08.2021 r. </a:t>
            </a:r>
            <a:r>
              <a:rPr lang="pl-PL" sz="2200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Wojewoda Kujawsko-Pomorski wydał decyzję ZRID dla odcinka </a:t>
            </a:r>
            <a:endParaRPr lang="pl-PL" sz="2200" dirty="0" smtClean="0">
              <a:solidFill>
                <a:srgbClr val="31267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sz="2200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 </a:t>
            </a:r>
            <a:r>
              <a:rPr lang="pl-PL" sz="2200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śladzie Szosy Chełmińskiej</a:t>
            </a:r>
            <a:r>
              <a:rPr lang="pl-PL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rafika 13" descr="Wstecz">
            <a:extLst>
              <a:ext uri="{FF2B5EF4-FFF2-40B4-BE49-F238E27FC236}">
                <a16:creationId xmlns="" xmlns:a16="http://schemas.microsoft.com/office/drawing/2014/main" id="{3E1E1257-4BDF-492C-ABF8-E740AD62620C}"/>
              </a:ext>
            </a:extLst>
          </p:cNvPr>
          <p:cNvSpPr/>
          <p:nvPr/>
        </p:nvSpPr>
        <p:spPr>
          <a:xfrm flipV="1">
            <a:off x="3378883" y="5176160"/>
            <a:ext cx="473940" cy="349530"/>
          </a:xfrm>
          <a:custGeom>
            <a:avLst/>
            <a:gdLst>
              <a:gd name="connsiteX0" fmla="*/ 473940 w 473940"/>
              <a:gd name="connsiteY0" fmla="*/ 142182 h 349530"/>
              <a:gd name="connsiteX1" fmla="*/ 304506 w 473940"/>
              <a:gd name="connsiteY1" fmla="*/ 0 h 349530"/>
              <a:gd name="connsiteX2" fmla="*/ 304506 w 473940"/>
              <a:gd name="connsiteY2" fmla="*/ 82940 h 349530"/>
              <a:gd name="connsiteX3" fmla="*/ 0 w 473940"/>
              <a:gd name="connsiteY3" fmla="*/ 349531 h 349530"/>
              <a:gd name="connsiteX4" fmla="*/ 304506 w 473940"/>
              <a:gd name="connsiteY4" fmla="*/ 207349 h 349530"/>
              <a:gd name="connsiteX5" fmla="*/ 304506 w 473940"/>
              <a:gd name="connsiteY5" fmla="*/ 284364 h 349530"/>
              <a:gd name="connsiteX6" fmla="*/ 473940 w 473940"/>
              <a:gd name="connsiteY6" fmla="*/ 142182 h 34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40" h="349530">
                <a:moveTo>
                  <a:pt x="473940" y="142182"/>
                </a:moveTo>
                <a:lnTo>
                  <a:pt x="304506" y="0"/>
                </a:lnTo>
                <a:lnTo>
                  <a:pt x="304506" y="82940"/>
                </a:lnTo>
                <a:cubicBezTo>
                  <a:pt x="44432" y="85309"/>
                  <a:pt x="0" y="349531"/>
                  <a:pt x="0" y="349531"/>
                </a:cubicBezTo>
                <a:cubicBezTo>
                  <a:pt x="0" y="349531"/>
                  <a:pt x="96565" y="209126"/>
                  <a:pt x="304506" y="207349"/>
                </a:cubicBezTo>
                <a:lnTo>
                  <a:pt x="304506" y="284364"/>
                </a:lnTo>
                <a:lnTo>
                  <a:pt x="473940" y="142182"/>
                </a:lnTo>
                <a:close/>
              </a:path>
            </a:pathLst>
          </a:custGeom>
          <a:solidFill>
            <a:srgbClr val="002060"/>
          </a:solidFill>
          <a:ln w="58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17" name="Grafika 13" descr="Wstecz">
            <a:extLst>
              <a:ext uri="{FF2B5EF4-FFF2-40B4-BE49-F238E27FC236}">
                <a16:creationId xmlns="" xmlns:a16="http://schemas.microsoft.com/office/drawing/2014/main" id="{EF336235-A69C-4C07-A3DB-ED48FCF820FD}"/>
              </a:ext>
            </a:extLst>
          </p:cNvPr>
          <p:cNvSpPr/>
          <p:nvPr/>
        </p:nvSpPr>
        <p:spPr>
          <a:xfrm flipV="1">
            <a:off x="3378883" y="1794359"/>
            <a:ext cx="473940" cy="384483"/>
          </a:xfrm>
          <a:custGeom>
            <a:avLst/>
            <a:gdLst>
              <a:gd name="connsiteX0" fmla="*/ 473940 w 473940"/>
              <a:gd name="connsiteY0" fmla="*/ 142182 h 349530"/>
              <a:gd name="connsiteX1" fmla="*/ 304506 w 473940"/>
              <a:gd name="connsiteY1" fmla="*/ 0 h 349530"/>
              <a:gd name="connsiteX2" fmla="*/ 304506 w 473940"/>
              <a:gd name="connsiteY2" fmla="*/ 82940 h 349530"/>
              <a:gd name="connsiteX3" fmla="*/ 0 w 473940"/>
              <a:gd name="connsiteY3" fmla="*/ 349531 h 349530"/>
              <a:gd name="connsiteX4" fmla="*/ 304506 w 473940"/>
              <a:gd name="connsiteY4" fmla="*/ 207349 h 349530"/>
              <a:gd name="connsiteX5" fmla="*/ 304506 w 473940"/>
              <a:gd name="connsiteY5" fmla="*/ 284364 h 349530"/>
              <a:gd name="connsiteX6" fmla="*/ 473940 w 473940"/>
              <a:gd name="connsiteY6" fmla="*/ 142182 h 34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40" h="349530">
                <a:moveTo>
                  <a:pt x="473940" y="142182"/>
                </a:moveTo>
                <a:lnTo>
                  <a:pt x="304506" y="0"/>
                </a:lnTo>
                <a:lnTo>
                  <a:pt x="304506" y="82940"/>
                </a:lnTo>
                <a:cubicBezTo>
                  <a:pt x="44432" y="85309"/>
                  <a:pt x="0" y="349531"/>
                  <a:pt x="0" y="349531"/>
                </a:cubicBezTo>
                <a:cubicBezTo>
                  <a:pt x="0" y="349531"/>
                  <a:pt x="96565" y="209126"/>
                  <a:pt x="304506" y="207349"/>
                </a:cubicBezTo>
                <a:lnTo>
                  <a:pt x="304506" y="284364"/>
                </a:lnTo>
                <a:lnTo>
                  <a:pt x="473940" y="142182"/>
                </a:lnTo>
                <a:close/>
              </a:path>
            </a:pathLst>
          </a:custGeom>
          <a:solidFill>
            <a:srgbClr val="002060"/>
          </a:solidFill>
          <a:ln w="58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17B4AB68-0E31-45B0-A1FA-43E4A8D23F83}"/>
              </a:ext>
            </a:extLst>
          </p:cNvPr>
          <p:cNvSpPr txBox="1"/>
          <p:nvPr/>
        </p:nvSpPr>
        <p:spPr>
          <a:xfrm>
            <a:off x="469982" y="804678"/>
            <a:ext cx="44258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20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Uzyskane Zezwolenia na realizację Inwestycji Drogowej (ZRID)</a:t>
            </a:r>
            <a:endParaRPr lang="pl-PL" sz="2000" b="1" dirty="0">
              <a:solidFill>
                <a:srgbClr val="31267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rafika 13" descr="Wstecz">
            <a:extLst>
              <a:ext uri="{FF2B5EF4-FFF2-40B4-BE49-F238E27FC236}">
                <a16:creationId xmlns="" xmlns:a16="http://schemas.microsoft.com/office/drawing/2014/main" id="{EF336235-A69C-4C07-A3DB-ED48FCF820FD}"/>
              </a:ext>
            </a:extLst>
          </p:cNvPr>
          <p:cNvSpPr/>
          <p:nvPr/>
        </p:nvSpPr>
        <p:spPr>
          <a:xfrm flipV="1">
            <a:off x="3378883" y="3476296"/>
            <a:ext cx="473940" cy="384483"/>
          </a:xfrm>
          <a:custGeom>
            <a:avLst/>
            <a:gdLst>
              <a:gd name="connsiteX0" fmla="*/ 473940 w 473940"/>
              <a:gd name="connsiteY0" fmla="*/ 142182 h 349530"/>
              <a:gd name="connsiteX1" fmla="*/ 304506 w 473940"/>
              <a:gd name="connsiteY1" fmla="*/ 0 h 349530"/>
              <a:gd name="connsiteX2" fmla="*/ 304506 w 473940"/>
              <a:gd name="connsiteY2" fmla="*/ 82940 h 349530"/>
              <a:gd name="connsiteX3" fmla="*/ 0 w 473940"/>
              <a:gd name="connsiteY3" fmla="*/ 349531 h 349530"/>
              <a:gd name="connsiteX4" fmla="*/ 304506 w 473940"/>
              <a:gd name="connsiteY4" fmla="*/ 207349 h 349530"/>
              <a:gd name="connsiteX5" fmla="*/ 304506 w 473940"/>
              <a:gd name="connsiteY5" fmla="*/ 284364 h 349530"/>
              <a:gd name="connsiteX6" fmla="*/ 473940 w 473940"/>
              <a:gd name="connsiteY6" fmla="*/ 142182 h 34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40" h="349530">
                <a:moveTo>
                  <a:pt x="473940" y="142182"/>
                </a:moveTo>
                <a:lnTo>
                  <a:pt x="304506" y="0"/>
                </a:lnTo>
                <a:lnTo>
                  <a:pt x="304506" y="82940"/>
                </a:lnTo>
                <a:cubicBezTo>
                  <a:pt x="44432" y="85309"/>
                  <a:pt x="0" y="349531"/>
                  <a:pt x="0" y="349531"/>
                </a:cubicBezTo>
                <a:cubicBezTo>
                  <a:pt x="0" y="349531"/>
                  <a:pt x="96565" y="209126"/>
                  <a:pt x="304506" y="207349"/>
                </a:cubicBezTo>
                <a:lnTo>
                  <a:pt x="304506" y="284364"/>
                </a:lnTo>
                <a:lnTo>
                  <a:pt x="473940" y="142182"/>
                </a:lnTo>
                <a:close/>
              </a:path>
            </a:pathLst>
          </a:custGeom>
          <a:solidFill>
            <a:srgbClr val="002060"/>
          </a:solidFill>
          <a:ln w="58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29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33893013-86A6-4183-BF31-B942C0548D95}"/>
              </a:ext>
            </a:extLst>
          </p:cNvPr>
          <p:cNvSpPr txBox="1"/>
          <p:nvPr/>
        </p:nvSpPr>
        <p:spPr>
          <a:xfrm>
            <a:off x="3995698" y="1623574"/>
            <a:ext cx="844395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Całkowita wartość kontraktów:</a:t>
            </a:r>
          </a:p>
          <a:p>
            <a:r>
              <a:rPr lang="pl-PL" sz="28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Dla Części A:  53 455 996,33 zł brutto</a:t>
            </a:r>
          </a:p>
          <a:p>
            <a:r>
              <a:rPr lang="pl-PL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Lider 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konsorcjum: </a:t>
            </a:r>
            <a:r>
              <a:rPr lang="pl-PL" dirty="0" err="1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Intop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Warszawa </a:t>
            </a:r>
            <a:r>
              <a:rPr lang="pl-PL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z </a:t>
            </a:r>
            <a:r>
              <a:rPr lang="pl-PL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o.o.</a:t>
            </a:r>
          </a:p>
          <a:p>
            <a:r>
              <a:rPr lang="pl-PL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Partner 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konsorcjum: </a:t>
            </a:r>
            <a:r>
              <a:rPr lang="pl-PL" dirty="0" err="1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Balzola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Polska </a:t>
            </a:r>
            <a:r>
              <a:rPr lang="pl-PL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z o.o</a:t>
            </a:r>
            <a:r>
              <a:rPr lang="pl-PL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dirty="0" smtClean="0">
              <a:solidFill>
                <a:srgbClr val="31267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l-PL" dirty="0">
              <a:solidFill>
                <a:srgbClr val="31267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sz="28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Dla Części B:  136 511 108,76 zł </a:t>
            </a:r>
            <a:r>
              <a:rPr lang="pl-PL" sz="2800" dirty="0">
                <a:solidFill>
                  <a:srgbClr val="312674"/>
                </a:solidFill>
                <a:latin typeface="Arial Black" panose="020B0A04020102020204" pitchFamily="34" charset="0"/>
              </a:rPr>
              <a:t>brutto</a:t>
            </a:r>
            <a:endParaRPr lang="pl-PL" sz="2800" dirty="0">
              <a:solidFill>
                <a:srgbClr val="312674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r>
              <a:rPr lang="pl-PL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Lider 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konsorcjum: </a:t>
            </a:r>
            <a:r>
              <a:rPr lang="pl-PL" dirty="0" err="1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Balzola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Polska </a:t>
            </a:r>
            <a:r>
              <a:rPr lang="pl-PL" dirty="0" smtClean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z o.o.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dirty="0" smtClean="0">
              <a:solidFill>
                <a:srgbClr val="3126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konsorcjum: </a:t>
            </a:r>
            <a:r>
              <a:rPr lang="pl-PL" dirty="0" err="1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Intop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Warszawa </a:t>
            </a:r>
            <a:r>
              <a:rPr lang="pl-PL" dirty="0" smtClean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pl-PL" dirty="0">
                <a:solidFill>
                  <a:srgbClr val="3126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z o.o.</a:t>
            </a:r>
          </a:p>
          <a:p>
            <a:endParaRPr lang="pl-PL" dirty="0">
              <a:solidFill>
                <a:srgbClr val="31267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l-PL" dirty="0">
              <a:solidFill>
                <a:srgbClr val="312674"/>
              </a:solidFill>
              <a:latin typeface="Montserrat" panose="00000500000000000000" pitchFamily="2" charset="-18"/>
              <a:ea typeface="+mj-ea"/>
              <a:cs typeface="+mj-cs"/>
            </a:endParaRPr>
          </a:p>
          <a:p>
            <a:r>
              <a:rPr lang="pl-PL" sz="2800" dirty="0">
                <a:solidFill>
                  <a:srgbClr val="31267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Okres realizacji kontraktu:</a:t>
            </a:r>
          </a:p>
          <a:p>
            <a:r>
              <a:rPr lang="pl-PL" sz="28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wrzesień 2021 – 31 maj 2023</a:t>
            </a:r>
            <a:r>
              <a:rPr lang="pl-PL" sz="2800" b="1" kern="0" dirty="0">
                <a:solidFill>
                  <a:srgbClr val="312674"/>
                </a:solidFill>
                <a:latin typeface="Arial Black" panose="020B0A04020102020204" pitchFamily="34" charset="0"/>
              </a:rPr>
              <a:t>	</a:t>
            </a:r>
            <a:endParaRPr lang="pl-PL" dirty="0">
              <a:solidFill>
                <a:srgbClr val="312674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Grafika 13" descr="Wstecz">
            <a:extLst>
              <a:ext uri="{FF2B5EF4-FFF2-40B4-BE49-F238E27FC236}">
                <a16:creationId xmlns="" xmlns:a16="http://schemas.microsoft.com/office/drawing/2014/main" id="{3E1E1257-4BDF-492C-ABF8-E740AD62620C}"/>
              </a:ext>
            </a:extLst>
          </p:cNvPr>
          <p:cNvSpPr/>
          <p:nvPr/>
        </p:nvSpPr>
        <p:spPr>
          <a:xfrm flipV="1">
            <a:off x="3335840" y="4759794"/>
            <a:ext cx="473940" cy="349530"/>
          </a:xfrm>
          <a:custGeom>
            <a:avLst/>
            <a:gdLst>
              <a:gd name="connsiteX0" fmla="*/ 473940 w 473940"/>
              <a:gd name="connsiteY0" fmla="*/ 142182 h 349530"/>
              <a:gd name="connsiteX1" fmla="*/ 304506 w 473940"/>
              <a:gd name="connsiteY1" fmla="*/ 0 h 349530"/>
              <a:gd name="connsiteX2" fmla="*/ 304506 w 473940"/>
              <a:gd name="connsiteY2" fmla="*/ 82940 h 349530"/>
              <a:gd name="connsiteX3" fmla="*/ 0 w 473940"/>
              <a:gd name="connsiteY3" fmla="*/ 349531 h 349530"/>
              <a:gd name="connsiteX4" fmla="*/ 304506 w 473940"/>
              <a:gd name="connsiteY4" fmla="*/ 207349 h 349530"/>
              <a:gd name="connsiteX5" fmla="*/ 304506 w 473940"/>
              <a:gd name="connsiteY5" fmla="*/ 284364 h 349530"/>
              <a:gd name="connsiteX6" fmla="*/ 473940 w 473940"/>
              <a:gd name="connsiteY6" fmla="*/ 142182 h 34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40" h="349530">
                <a:moveTo>
                  <a:pt x="473940" y="142182"/>
                </a:moveTo>
                <a:lnTo>
                  <a:pt x="304506" y="0"/>
                </a:lnTo>
                <a:lnTo>
                  <a:pt x="304506" y="82940"/>
                </a:lnTo>
                <a:cubicBezTo>
                  <a:pt x="44432" y="85309"/>
                  <a:pt x="0" y="349531"/>
                  <a:pt x="0" y="349531"/>
                </a:cubicBezTo>
                <a:cubicBezTo>
                  <a:pt x="0" y="349531"/>
                  <a:pt x="96565" y="209126"/>
                  <a:pt x="304506" y="207349"/>
                </a:cubicBezTo>
                <a:lnTo>
                  <a:pt x="304506" y="284364"/>
                </a:lnTo>
                <a:lnTo>
                  <a:pt x="473940" y="142182"/>
                </a:lnTo>
                <a:close/>
              </a:path>
            </a:pathLst>
          </a:custGeom>
          <a:solidFill>
            <a:srgbClr val="002060"/>
          </a:solidFill>
          <a:ln w="58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>
              <a:solidFill>
                <a:srgbClr val="20386A"/>
              </a:solidFill>
            </a:endParaRPr>
          </a:p>
        </p:txBody>
      </p:sp>
      <p:sp>
        <p:nvSpPr>
          <p:cNvPr id="17" name="Grafika 13" descr="Wstecz">
            <a:extLst>
              <a:ext uri="{FF2B5EF4-FFF2-40B4-BE49-F238E27FC236}">
                <a16:creationId xmlns="" xmlns:a16="http://schemas.microsoft.com/office/drawing/2014/main" id="{EF336235-A69C-4C07-A3DB-ED48FCF820FD}"/>
              </a:ext>
            </a:extLst>
          </p:cNvPr>
          <p:cNvSpPr/>
          <p:nvPr/>
        </p:nvSpPr>
        <p:spPr>
          <a:xfrm flipV="1">
            <a:off x="3221540" y="1742400"/>
            <a:ext cx="473940" cy="384483"/>
          </a:xfrm>
          <a:custGeom>
            <a:avLst/>
            <a:gdLst>
              <a:gd name="connsiteX0" fmla="*/ 473940 w 473940"/>
              <a:gd name="connsiteY0" fmla="*/ 142182 h 349530"/>
              <a:gd name="connsiteX1" fmla="*/ 304506 w 473940"/>
              <a:gd name="connsiteY1" fmla="*/ 0 h 349530"/>
              <a:gd name="connsiteX2" fmla="*/ 304506 w 473940"/>
              <a:gd name="connsiteY2" fmla="*/ 82940 h 349530"/>
              <a:gd name="connsiteX3" fmla="*/ 0 w 473940"/>
              <a:gd name="connsiteY3" fmla="*/ 349531 h 349530"/>
              <a:gd name="connsiteX4" fmla="*/ 304506 w 473940"/>
              <a:gd name="connsiteY4" fmla="*/ 207349 h 349530"/>
              <a:gd name="connsiteX5" fmla="*/ 304506 w 473940"/>
              <a:gd name="connsiteY5" fmla="*/ 284364 h 349530"/>
              <a:gd name="connsiteX6" fmla="*/ 473940 w 473940"/>
              <a:gd name="connsiteY6" fmla="*/ 142182 h 34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40" h="349530">
                <a:moveTo>
                  <a:pt x="473940" y="142182"/>
                </a:moveTo>
                <a:lnTo>
                  <a:pt x="304506" y="0"/>
                </a:lnTo>
                <a:lnTo>
                  <a:pt x="304506" y="82940"/>
                </a:lnTo>
                <a:cubicBezTo>
                  <a:pt x="44432" y="85309"/>
                  <a:pt x="0" y="349531"/>
                  <a:pt x="0" y="349531"/>
                </a:cubicBezTo>
                <a:cubicBezTo>
                  <a:pt x="0" y="349531"/>
                  <a:pt x="96565" y="209126"/>
                  <a:pt x="304506" y="207349"/>
                </a:cubicBezTo>
                <a:lnTo>
                  <a:pt x="304506" y="284364"/>
                </a:lnTo>
                <a:lnTo>
                  <a:pt x="473940" y="142182"/>
                </a:lnTo>
                <a:close/>
              </a:path>
            </a:pathLst>
          </a:custGeom>
          <a:solidFill>
            <a:srgbClr val="002060"/>
          </a:solidFill>
          <a:ln w="5854" cap="flat">
            <a:noFill/>
            <a:prstDash val="solid"/>
            <a:miter/>
          </a:ln>
        </p:spPr>
        <p:txBody>
          <a:bodyPr rtlCol="0" anchor="ctr"/>
          <a:lstStyle/>
          <a:p>
            <a:endParaRPr lang="pl-PL" dirty="0">
              <a:solidFill>
                <a:srgbClr val="20386A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="" xmlns:a16="http://schemas.microsoft.com/office/drawing/2014/main" id="{17B4AB68-0E31-45B0-A1FA-43E4A8D23F83}"/>
              </a:ext>
            </a:extLst>
          </p:cNvPr>
          <p:cNvSpPr txBox="1"/>
          <p:nvPr/>
        </p:nvSpPr>
        <p:spPr>
          <a:xfrm>
            <a:off x="593807" y="609615"/>
            <a:ext cx="37618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40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Kontrakty</a:t>
            </a:r>
            <a:endParaRPr lang="pl-PL" sz="4000" b="1" dirty="0">
              <a:solidFill>
                <a:srgbClr val="31267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="" xmlns:a16="http://schemas.microsoft.com/office/drawing/2014/main" id="{52DFCE19-583E-429A-AACA-FC245643D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267" y="1655315"/>
            <a:ext cx="2072207" cy="20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3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573723C-A37D-460E-ACBB-727B61B15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580" y="404430"/>
            <a:ext cx="3311039" cy="1273742"/>
          </a:xfrm>
        </p:spPr>
        <p:txBody>
          <a:bodyPr wrap="square" lIns="0" rIns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pl-PL" sz="330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Przebieg linii tramwajowej</a:t>
            </a:r>
            <a:endParaRPr lang="pl-PL" sz="3300" dirty="0">
              <a:solidFill>
                <a:srgbClr val="312674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xmlns="" id="{D497B75D-8CC0-4014-B155-B4DDC893E890}"/>
              </a:ext>
            </a:extLst>
          </p:cNvPr>
          <p:cNvSpPr txBox="1">
            <a:spLocks/>
          </p:cNvSpPr>
          <p:nvPr/>
        </p:nvSpPr>
        <p:spPr>
          <a:xfrm>
            <a:off x="7369912" y="2450584"/>
            <a:ext cx="3707663" cy="1077314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ts val="2200"/>
              </a:lnSpc>
              <a:buFont typeface="Arial" panose="020B0604020202020204" pitchFamily="34" charset="0"/>
              <a:buNone/>
            </a:pPr>
            <a:r>
              <a:rPr lang="pl-PL" sz="1400" b="1" dirty="0">
                <a:solidFill>
                  <a:prstClr val="black"/>
                </a:solidFill>
                <a:latin typeface="Arial Black" panose="020B0A04020102020204" pitchFamily="34" charset="0"/>
              </a:rPr>
              <a:t>Odcinek A</a:t>
            </a:r>
            <a:r>
              <a:rPr lang="pl-PL" sz="1400" b="1" dirty="0">
                <a:solidFill>
                  <a:prstClr val="black"/>
                </a:solidFill>
                <a:latin typeface="Montserrat" panose="00000500000000000000" pitchFamily="2" charset="-18"/>
              </a:rPr>
              <a:t> </a:t>
            </a:r>
            <a:r>
              <a:rPr 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od przejazdu kolejowego </a:t>
            </a:r>
            <a:br>
              <a:rPr 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ul. Legionów, wzdłuż ulic: </a:t>
            </a:r>
            <a:r>
              <a:rPr lang="pl-PL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Polna, Ugory, Watzenrodego do ronda na ul. </a:t>
            </a:r>
            <a:r>
              <a:rPr lang="pl-PL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Strobanda</a:t>
            </a:r>
            <a:endParaRPr lang="pl-PL" sz="1400" dirty="0">
              <a:solidFill>
                <a:prstClr val="black"/>
              </a:solidFill>
              <a:latin typeface="Montserrat" panose="00000500000000000000" pitchFamily="2" charset="-18"/>
              <a:cs typeface="Calibri" panose="020F0502020204030204" pitchFamily="34" charset="0"/>
            </a:endParaRPr>
          </a:p>
          <a:p>
            <a:pPr indent="0">
              <a:lnSpc>
                <a:spcPts val="2200"/>
              </a:lnSpc>
              <a:buFont typeface="Arial" panose="020B0604020202020204" pitchFamily="34" charset="0"/>
              <a:buNone/>
            </a:pPr>
            <a:endParaRPr lang="pl-PL" sz="1400" dirty="0">
              <a:solidFill>
                <a:prstClr val="black"/>
              </a:solidFill>
              <a:latin typeface="Montserrat" panose="00000500000000000000" pitchFamily="2" charset="-18"/>
              <a:cs typeface="Calibri" panose="020F0502020204030204" pitchFamily="34" charset="0"/>
            </a:endParaRP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xmlns="" id="{AD2F4454-8B5F-49B8-9F30-FB7597E4C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48580" y="2111146"/>
            <a:ext cx="1407485" cy="2047251"/>
          </a:xfrm>
          <a:prstGeom prst="rect">
            <a:avLst/>
          </a:prstGeom>
        </p:spPr>
      </p:pic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xmlns="" id="{D497B75D-8CC0-4014-B155-B4DDC893E890}"/>
              </a:ext>
            </a:extLst>
          </p:cNvPr>
          <p:cNvSpPr txBox="1">
            <a:spLocks/>
          </p:cNvSpPr>
          <p:nvPr/>
        </p:nvSpPr>
        <p:spPr>
          <a:xfrm>
            <a:off x="7388963" y="4455776"/>
            <a:ext cx="3707664" cy="992524"/>
          </a:xfrm>
          <a:prstGeom prst="rect">
            <a:avLst/>
          </a:prstGeom>
        </p:spPr>
        <p:txBody>
          <a:bodyPr vert="horz" wrap="square" lIns="0" tIns="45720" rIns="0" bIns="45720" rtlCol="0">
            <a:noAutofit/>
          </a:bodyPr>
          <a:lstStyle>
            <a:defPPr>
              <a:defRPr lang="pl-PL"/>
            </a:defPPr>
            <a:lvl1pPr marL="228600" indent="0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>
                <a:latin typeface="Montserrat" panose="00000500000000000000" pitchFamily="2" charset="-1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b="1" dirty="0">
                <a:solidFill>
                  <a:prstClr val="black"/>
                </a:solidFill>
                <a:latin typeface="Arial Black" panose="020B0A04020102020204" pitchFamily="34" charset="0"/>
              </a:rPr>
              <a:t>Odcinek B 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od </a:t>
            </a:r>
            <a:r>
              <a:rPr lang="pl-P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placu 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wzdłuż </a:t>
            </a:r>
            <a:b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ulic: 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Chełmińska, Długa, Legionów </a:t>
            </a:r>
            <a:b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przejazdu </a:t>
            </a:r>
            <a:r>
              <a:rPr lang="pl-P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kolejowego wraz </a:t>
            </a:r>
            <a:r>
              <a:rPr lang="pl-P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tym przejazdem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xmlns="" id="{F41C509E-F02C-48FE-BA5B-A9F3649B2B9D}"/>
              </a:ext>
            </a:extLst>
          </p:cNvPr>
          <p:cNvSpPr/>
          <p:nvPr/>
        </p:nvSpPr>
        <p:spPr>
          <a:xfrm>
            <a:off x="7639050" y="4358602"/>
            <a:ext cx="361950" cy="66675"/>
          </a:xfrm>
          <a:prstGeom prst="roundRect">
            <a:avLst/>
          </a:prstGeom>
          <a:solidFill>
            <a:srgbClr val="2238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467CE8"/>
              </a:solidFill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xmlns="" id="{35D869D6-A226-424F-880E-60D1DA22EC1F}"/>
              </a:ext>
            </a:extLst>
          </p:cNvPr>
          <p:cNvSpPr/>
          <p:nvPr/>
        </p:nvSpPr>
        <p:spPr>
          <a:xfrm>
            <a:off x="7610475" y="2311561"/>
            <a:ext cx="361950" cy="80677"/>
          </a:xfrm>
          <a:prstGeom prst="roundRect">
            <a:avLst/>
          </a:prstGeom>
          <a:solidFill>
            <a:srgbClr val="477C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467C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573723C-A37D-460E-ACBB-727B61B15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85" y="580367"/>
            <a:ext cx="4836165" cy="878435"/>
          </a:xfrm>
        </p:spPr>
        <p:txBody>
          <a:bodyPr wrap="square" lIns="0" rIns="0">
            <a:no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pl-PL" sz="35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Zadanie w liczbach</a:t>
            </a:r>
          </a:p>
        </p:txBody>
      </p:sp>
      <p:sp>
        <p:nvSpPr>
          <p:cNvPr id="6" name="Podtytuł 7">
            <a:extLst>
              <a:ext uri="{FF2B5EF4-FFF2-40B4-BE49-F238E27FC236}">
                <a16:creationId xmlns="" xmlns:a16="http://schemas.microsoft.com/office/drawing/2014/main" id="{162DB9E4-A93E-4624-91B8-7D3EFBAE3AF9}"/>
              </a:ext>
            </a:extLst>
          </p:cNvPr>
          <p:cNvSpPr txBox="1">
            <a:spLocks/>
          </p:cNvSpPr>
          <p:nvPr/>
        </p:nvSpPr>
        <p:spPr bwMode="auto">
          <a:xfrm>
            <a:off x="1077768" y="1449277"/>
            <a:ext cx="6580333" cy="497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owa linia tramwajowa 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ielone torowisko</a:t>
            </a:r>
          </a:p>
          <a:p>
            <a:pPr>
              <a:lnSpc>
                <a:spcPct val="150000"/>
              </a:lnSpc>
            </a:pP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torowisko 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zabudowie sztywnej 			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rzebudowa 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układu drogowego				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owe perony przystankowe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                </a:t>
            </a:r>
          </a:p>
          <a:p>
            <a:pPr>
              <a:lnSpc>
                <a:spcPct val="150000"/>
              </a:lnSpc>
            </a:pP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nowe wiaty przystankowe, z których 10 będzie miało</a:t>
            </a: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ormę tzw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„</a:t>
            </a: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zielonego przystanku” </a:t>
            </a:r>
          </a:p>
          <a:p>
            <a:pPr>
              <a:lnSpc>
                <a:spcPts val="900"/>
              </a:lnSpc>
            </a:pP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tablice 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informacji </a:t>
            </a: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pasażerskiej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             </a:t>
            </a:r>
            <a:endParaRPr lang="pl-PL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owe powierzchnie zielone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              </a:t>
            </a:r>
          </a:p>
          <a:p>
            <a:pPr>
              <a:lnSpc>
                <a:spcPts val="900"/>
              </a:lnSpc>
            </a:pP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łąki kwietne, krzewy oraz trawy</a:t>
            </a: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900"/>
              </a:lnSpc>
            </a:pPr>
            <a:endParaRPr lang="pl-PL" sz="1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900"/>
              </a:lnSpc>
            </a:pPr>
            <a:r>
              <a:rPr lang="pl-PL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słupy </a:t>
            </a: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trakcyjne</a:t>
            </a:r>
            <a:endParaRPr lang="pl-PL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A235F36E-3910-4591-8F09-CA6ADD4E0405}"/>
              </a:ext>
            </a:extLst>
          </p:cNvPr>
          <p:cNvSpPr txBox="1"/>
          <p:nvPr/>
        </p:nvSpPr>
        <p:spPr>
          <a:xfrm>
            <a:off x="8770597" y="1506638"/>
            <a:ext cx="154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5,6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9C934D6D-F969-4D90-90E8-4670DE7D30C8}"/>
              </a:ext>
            </a:extLst>
          </p:cNvPr>
          <p:cNvSpPr txBox="1"/>
          <p:nvPr/>
        </p:nvSpPr>
        <p:spPr>
          <a:xfrm>
            <a:off x="8770597" y="1982504"/>
            <a:ext cx="167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1,8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E92C4E71-A4FD-4CA9-8AF3-9CB657DEB00F}"/>
              </a:ext>
            </a:extLst>
          </p:cNvPr>
          <p:cNvSpPr txBox="1"/>
          <p:nvPr/>
        </p:nvSpPr>
        <p:spPr>
          <a:xfrm>
            <a:off x="8803850" y="3477874"/>
            <a:ext cx="94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szt.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0AD60BE5-9630-4B7E-9230-AFC2915C1E5F}"/>
              </a:ext>
            </a:extLst>
          </p:cNvPr>
          <p:cNvSpPr txBox="1"/>
          <p:nvPr/>
        </p:nvSpPr>
        <p:spPr>
          <a:xfrm>
            <a:off x="8805421" y="2955791"/>
            <a:ext cx="122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3 km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="" xmlns:a16="http://schemas.microsoft.com/office/drawing/2014/main" id="{CFA62B63-2D5A-47AF-99D8-657C28F5E39D}"/>
              </a:ext>
            </a:extLst>
          </p:cNvPr>
          <p:cNvSpPr txBox="1"/>
          <p:nvPr/>
        </p:nvSpPr>
        <p:spPr>
          <a:xfrm>
            <a:off x="8787223" y="2460165"/>
            <a:ext cx="154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3,8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A20E49EB-0F3C-4E04-810C-C262CDEFE134}"/>
              </a:ext>
            </a:extLst>
          </p:cNvPr>
          <p:cNvSpPr txBox="1"/>
          <p:nvPr/>
        </p:nvSpPr>
        <p:spPr>
          <a:xfrm>
            <a:off x="8812163" y="4064912"/>
            <a:ext cx="94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szt.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654A99ED-8D58-4373-8341-10614826511F}"/>
              </a:ext>
            </a:extLst>
          </p:cNvPr>
          <p:cNvSpPr txBox="1"/>
          <p:nvPr/>
        </p:nvSpPr>
        <p:spPr>
          <a:xfrm>
            <a:off x="8837102" y="4688512"/>
            <a:ext cx="135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szt.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E58389E3-5EF4-41ED-A6F5-4BE5590A066F}"/>
              </a:ext>
            </a:extLst>
          </p:cNvPr>
          <p:cNvSpPr txBox="1"/>
          <p:nvPr/>
        </p:nvSpPr>
        <p:spPr>
          <a:xfrm>
            <a:off x="8878666" y="5900326"/>
            <a:ext cx="120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280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szt.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1C1FD67E-75FB-423E-B8DF-76D294D7D27A}"/>
              </a:ext>
            </a:extLst>
          </p:cNvPr>
          <p:cNvSpPr txBox="1"/>
          <p:nvPr/>
        </p:nvSpPr>
        <p:spPr>
          <a:xfrm>
            <a:off x="8844176" y="5265105"/>
            <a:ext cx="142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pl-PL" b="1" dirty="0" smtClean="0"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l-PL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="" xmlns:a16="http://schemas.microsoft.com/office/drawing/2014/main" id="{03722C2D-3CCF-47D9-88CD-905217A87ED1}"/>
              </a:ext>
            </a:extLst>
          </p:cNvPr>
          <p:cNvCxnSpPr>
            <a:cxnSpLocks/>
          </p:cNvCxnSpPr>
          <p:nvPr/>
        </p:nvCxnSpPr>
        <p:spPr>
          <a:xfrm>
            <a:off x="6377227" y="2175178"/>
            <a:ext cx="2125292" cy="0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="" xmlns:a16="http://schemas.microsoft.com/office/drawing/2014/main" id="{07D29C30-C7D8-4DA3-AB74-48515FA1F122}"/>
              </a:ext>
            </a:extLst>
          </p:cNvPr>
          <p:cNvCxnSpPr>
            <a:cxnSpLocks/>
          </p:cNvCxnSpPr>
          <p:nvPr/>
        </p:nvCxnSpPr>
        <p:spPr>
          <a:xfrm>
            <a:off x="6377227" y="1710877"/>
            <a:ext cx="2125292" cy="0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="" xmlns:a16="http://schemas.microsoft.com/office/drawing/2014/main" id="{D88D7D71-CA87-45F4-9627-F2BB0792474C}"/>
              </a:ext>
            </a:extLst>
          </p:cNvPr>
          <p:cNvCxnSpPr>
            <a:cxnSpLocks/>
          </p:cNvCxnSpPr>
          <p:nvPr/>
        </p:nvCxnSpPr>
        <p:spPr>
          <a:xfrm>
            <a:off x="6377227" y="2657317"/>
            <a:ext cx="2125292" cy="0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="" xmlns:a16="http://schemas.microsoft.com/office/drawing/2014/main" id="{35ABD60F-C04F-4B99-A914-AF8D2957D087}"/>
              </a:ext>
            </a:extLst>
          </p:cNvPr>
          <p:cNvCxnSpPr>
            <a:cxnSpLocks/>
          </p:cNvCxnSpPr>
          <p:nvPr/>
        </p:nvCxnSpPr>
        <p:spPr>
          <a:xfrm>
            <a:off x="6377227" y="3135991"/>
            <a:ext cx="2125292" cy="0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="" xmlns:a16="http://schemas.microsoft.com/office/drawing/2014/main" id="{A74D7F3B-959D-48BE-918C-E4D3E5FA51A3}"/>
              </a:ext>
            </a:extLst>
          </p:cNvPr>
          <p:cNvCxnSpPr>
            <a:cxnSpLocks/>
          </p:cNvCxnSpPr>
          <p:nvPr/>
        </p:nvCxnSpPr>
        <p:spPr>
          <a:xfrm>
            <a:off x="6377227" y="3660037"/>
            <a:ext cx="2125292" cy="0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="" xmlns:a16="http://schemas.microsoft.com/office/drawing/2014/main" id="{62A8B33D-8920-49CA-9DED-6BF4440A019B}"/>
              </a:ext>
            </a:extLst>
          </p:cNvPr>
          <p:cNvCxnSpPr>
            <a:cxnSpLocks/>
          </p:cNvCxnSpPr>
          <p:nvPr/>
        </p:nvCxnSpPr>
        <p:spPr>
          <a:xfrm>
            <a:off x="6377227" y="4271136"/>
            <a:ext cx="2125292" cy="0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="" xmlns:a16="http://schemas.microsoft.com/office/drawing/2014/main" id="{A73F3DF5-943C-4D2F-AAA3-E49BAE555D0A}"/>
              </a:ext>
            </a:extLst>
          </p:cNvPr>
          <p:cNvCxnSpPr>
            <a:cxnSpLocks/>
          </p:cNvCxnSpPr>
          <p:nvPr/>
        </p:nvCxnSpPr>
        <p:spPr>
          <a:xfrm>
            <a:off x="6377227" y="4885568"/>
            <a:ext cx="2125292" cy="0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="" xmlns:a16="http://schemas.microsoft.com/office/drawing/2014/main" id="{9012B7F4-2D20-47AD-BEE0-D7CBCD73C05D}"/>
              </a:ext>
            </a:extLst>
          </p:cNvPr>
          <p:cNvCxnSpPr>
            <a:cxnSpLocks/>
          </p:cNvCxnSpPr>
          <p:nvPr/>
        </p:nvCxnSpPr>
        <p:spPr>
          <a:xfrm>
            <a:off x="6377227" y="5381696"/>
            <a:ext cx="2125292" cy="0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="" xmlns:a16="http://schemas.microsoft.com/office/drawing/2014/main" id="{3D3697F9-B799-442A-AE2D-EA97B98FD95F}"/>
              </a:ext>
            </a:extLst>
          </p:cNvPr>
          <p:cNvCxnSpPr>
            <a:cxnSpLocks/>
          </p:cNvCxnSpPr>
          <p:nvPr/>
        </p:nvCxnSpPr>
        <p:spPr>
          <a:xfrm>
            <a:off x="6377227" y="6084992"/>
            <a:ext cx="2125292" cy="0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a 26">
            <a:extLst>
              <a:ext uri="{FF2B5EF4-FFF2-40B4-BE49-F238E27FC236}">
                <a16:creationId xmlns="" xmlns:a16="http://schemas.microsoft.com/office/drawing/2014/main" id="{43E77EC5-773A-4198-8940-BD7E730DE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236" y="1602758"/>
            <a:ext cx="216188" cy="216188"/>
          </a:xfrm>
          <a:prstGeom prst="rect">
            <a:avLst/>
          </a:prstGeom>
        </p:spPr>
      </p:pic>
      <p:pic>
        <p:nvPicPr>
          <p:cNvPr id="28" name="Grafika 27">
            <a:extLst>
              <a:ext uri="{FF2B5EF4-FFF2-40B4-BE49-F238E27FC236}">
                <a16:creationId xmlns="" xmlns:a16="http://schemas.microsoft.com/office/drawing/2014/main" id="{F43BEB93-5658-49EE-89E4-4D2B02D72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236" y="2065179"/>
            <a:ext cx="216188" cy="216188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="" xmlns:a16="http://schemas.microsoft.com/office/drawing/2014/main" id="{ECA75C6D-6483-4D18-9A9B-8A7D8FB47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236" y="2565086"/>
            <a:ext cx="216188" cy="216188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="" xmlns:a16="http://schemas.microsoft.com/office/drawing/2014/main" id="{3C0BEBC6-F7A4-4D16-8974-C926F0A05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236" y="3056696"/>
            <a:ext cx="216188" cy="216188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="" xmlns:a16="http://schemas.microsoft.com/office/drawing/2014/main" id="{DEC6532D-8B6E-440F-A645-F4231A81F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236" y="3536040"/>
            <a:ext cx="216188" cy="216188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="" xmlns:a16="http://schemas.microsoft.com/office/drawing/2014/main" id="{6C725D96-7E8E-4978-BA6E-7615B66FE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236" y="4077165"/>
            <a:ext cx="216188" cy="216188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="" xmlns:a16="http://schemas.microsoft.com/office/drawing/2014/main" id="{1BF671A9-9378-4AD2-B4A6-BD419D36C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236" y="4774040"/>
            <a:ext cx="216188" cy="216188"/>
          </a:xfrm>
          <a:prstGeom prst="rect">
            <a:avLst/>
          </a:prstGeom>
        </p:spPr>
      </p:pic>
      <p:pic>
        <p:nvPicPr>
          <p:cNvPr id="34" name="Grafika 33">
            <a:extLst>
              <a:ext uri="{FF2B5EF4-FFF2-40B4-BE49-F238E27FC236}">
                <a16:creationId xmlns="" xmlns:a16="http://schemas.microsoft.com/office/drawing/2014/main" id="{B6D0C8CB-58CF-47B7-80F2-8F54E2F67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421" y="5976898"/>
            <a:ext cx="216188" cy="216188"/>
          </a:xfrm>
          <a:prstGeom prst="rect">
            <a:avLst/>
          </a:prstGeom>
        </p:spPr>
      </p:pic>
      <p:pic>
        <p:nvPicPr>
          <p:cNvPr id="35" name="Grafika 34">
            <a:extLst>
              <a:ext uri="{FF2B5EF4-FFF2-40B4-BE49-F238E27FC236}">
                <a16:creationId xmlns="" xmlns:a16="http://schemas.microsoft.com/office/drawing/2014/main" id="{DC1DEE3B-BD1C-48CE-B9A2-9E1A2503B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236" y="5316738"/>
            <a:ext cx="216188" cy="21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0752" y="656071"/>
            <a:ext cx="10359043" cy="1325563"/>
          </a:xfrm>
        </p:spPr>
        <p:txBody>
          <a:bodyPr vert="horz" wrap="square" lIns="0" tIns="45720" rIns="0" bIns="45720" rtlCol="0">
            <a:no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pl-PL" sz="3500" dirty="0" smtClean="0">
                <a:solidFill>
                  <a:srgbClr val="312674"/>
                </a:solidFill>
                <a:latin typeface="Arial Black" panose="020B0A04020102020204" pitchFamily="34" charset="0"/>
              </a:rPr>
              <a:t>Generalny Wykonawca inwestycji </a:t>
            </a:r>
            <a:br>
              <a:rPr lang="pl-PL" sz="3500" dirty="0" smtClean="0">
                <a:solidFill>
                  <a:srgbClr val="312674"/>
                </a:solidFill>
                <a:latin typeface="Arial Black" panose="020B0A04020102020204" pitchFamily="34" charset="0"/>
              </a:rPr>
            </a:br>
            <a:r>
              <a:rPr lang="pl-PL" sz="3500" dirty="0" smtClean="0">
                <a:solidFill>
                  <a:srgbClr val="312674"/>
                </a:solidFill>
                <a:latin typeface="Arial Black" panose="020B0A04020102020204" pitchFamily="34" charset="0"/>
              </a:rPr>
              <a:t>– konsorcjum firm</a:t>
            </a:r>
            <a:endParaRPr lang="pl-PL" sz="3500" dirty="0">
              <a:solidFill>
                <a:srgbClr val="312674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Z:\BIT_II\Promocja\logo INTOP\INTOP - LOGO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564" y="3114559"/>
            <a:ext cx="2794000" cy="1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717081"/>
              </p:ext>
            </p:extLst>
          </p:nvPr>
        </p:nvGraphicFramePr>
        <p:xfrm>
          <a:off x="392950" y="3267249"/>
          <a:ext cx="5638800" cy="603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CorelDRAW SE" r:id="rId6" imgW="6760606" imgH="7235226" progId="CorelDRAWSE.Graphic.21">
                  <p:embed/>
                </p:oleObj>
              </mc:Choice>
              <mc:Fallback>
                <p:oleObj name="CorelDRAW SE" r:id="rId6" imgW="6760606" imgH="7235226" progId="CorelDRAWSE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2950" y="3267249"/>
                        <a:ext cx="5638800" cy="603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934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="" xmlns:a16="http://schemas.microsoft.com/office/drawing/2014/main" id="{17B4AB68-0E31-45B0-A1FA-43E4A8D23F83}"/>
              </a:ext>
            </a:extLst>
          </p:cNvPr>
          <p:cNvSpPr txBox="1"/>
          <p:nvPr/>
        </p:nvSpPr>
        <p:spPr>
          <a:xfrm>
            <a:off x="530851" y="550851"/>
            <a:ext cx="8698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32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Planowany harmonogram robót</a:t>
            </a:r>
          </a:p>
          <a:p>
            <a:pPr lvl="0"/>
            <a:r>
              <a:rPr lang="pl-PL" sz="2400" dirty="0">
                <a:solidFill>
                  <a:srgbClr val="312674"/>
                </a:solidFill>
                <a:latin typeface="Arial Black" panose="020B0A04020102020204" pitchFamily="34" charset="0"/>
                <a:ea typeface="+mj-ea"/>
                <a:cs typeface="+mj-cs"/>
              </a:rPr>
              <a:t>– odcinek A</a:t>
            </a:r>
          </a:p>
        </p:txBody>
      </p:sp>
      <p:pic>
        <p:nvPicPr>
          <p:cNvPr id="3074" name="Picture 2" descr="Z:\BIT_II\Promocja\REMEDIA realizacja umowy\1_POIiS\Konferencja Uroczysta_Jar\prezentacja\harmonogramy\harmonogram odcinek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1" y="1504958"/>
            <a:ext cx="11628437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705</Words>
  <Application>Microsoft Office PowerPoint</Application>
  <PresentationFormat>Panoramiczny</PresentationFormat>
  <Paragraphs>179</Paragraphs>
  <Slides>22</Slides>
  <Notes>22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Montserrat</vt:lpstr>
      <vt:lpstr>Montserrat ExtraBold</vt:lpstr>
      <vt:lpstr>MS Mincho</vt:lpstr>
      <vt:lpstr>Times New Roman</vt:lpstr>
      <vt:lpstr>Motyw pakietu Office</vt:lpstr>
      <vt:lpstr>1_Motyw pakietu Office</vt:lpstr>
      <vt:lpstr>2_Motyw pakietu Office</vt:lpstr>
      <vt:lpstr>CorelDRAW SE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Generalny Wykonawca inwestycji  – konsorcjum firm</vt:lpstr>
      <vt:lpstr>Prezentacja programu PowerPoint</vt:lpstr>
      <vt:lpstr>Prezentacja programu PowerPoint</vt:lpstr>
      <vt:lpstr>Prezentacja programu PowerPoint</vt:lpstr>
      <vt:lpstr>ETAP B4 – Nowy odcinek Alei 700-lecia</vt:lpstr>
      <vt:lpstr>ETAP B7 – ul. Długa: od Sz. Chełmińskiej do ul. Mohna</vt:lpstr>
      <vt:lpstr>ETAP A1 – ul. Polna: od przejazdu PKP  w ul. Legionów do ul. Traktorowej</vt:lpstr>
      <vt:lpstr>ETAP A5 – ul. Watzenrodego: od CH do ul. Hubego</vt:lpstr>
      <vt:lpstr>ETAP A7 – ul. Watzenrodego: od ul. Grasera do ul. Strobanda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1</dc:creator>
  <cp:lastModifiedBy>Derengowska Sylwia</cp:lastModifiedBy>
  <cp:revision>242</cp:revision>
  <cp:lastPrinted>2021-08-27T05:41:51Z</cp:lastPrinted>
  <dcterms:created xsi:type="dcterms:W3CDTF">2020-09-29T11:13:18Z</dcterms:created>
  <dcterms:modified xsi:type="dcterms:W3CDTF">2021-08-30T12:05:00Z</dcterms:modified>
</cp:coreProperties>
</file>