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3687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834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037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502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1323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666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5185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13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186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308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542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615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312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76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8620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35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37C5-7FE9-43D3-B88F-03E5F67BC5B5}" type="datetimeFigureOut">
              <a:rPr lang="pl-PL" smtClean="0"/>
              <a:pPr/>
              <a:t>10.09.2021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96BEFC-C517-40EC-9D55-904185968E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430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CE08E5-4CC7-4B41-B48E-E46426E4F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dirty="0" smtClean="0"/>
              <a:t>Program ochrony środowiska miasta Torunia na lata 2021-2024 z uwzględnieniem perspektywy do roku 2028 </a:t>
            </a:r>
            <a:br>
              <a:rPr lang="pl-PL" sz="2800" b="1" dirty="0" smtClean="0"/>
            </a:br>
            <a:endParaRPr lang="pl-PL" sz="2800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995EA3E-228D-4866-9AEC-B7AE4182C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1800" dirty="0"/>
              <a:t>Halina </a:t>
            </a:r>
            <a:r>
              <a:rPr lang="pl-PL" sz="1800" dirty="0" smtClean="0"/>
              <a:t>Pomianowska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Wydział Środowiska i Ekologii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30 sierpnia 2021r.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xmlns="" val="360548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8052956-4EC5-407D-991B-E208A23F0632}"/>
              </a:ext>
            </a:extLst>
          </p:cNvPr>
          <p:cNvSpPr txBox="1"/>
          <p:nvPr/>
        </p:nvSpPr>
        <p:spPr>
          <a:xfrm>
            <a:off x="332519" y="359227"/>
            <a:ext cx="572710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Zał. </a:t>
            </a:r>
            <a:r>
              <a:rPr lang="pl-PL" sz="1600" b="1" dirty="0" smtClean="0"/>
              <a:t>2 Kształtowanie </a:t>
            </a:r>
            <a:r>
              <a:rPr lang="pl-PL" sz="1600" b="1" dirty="0"/>
              <a:t>i pielęgnacja terenów zieleni – wytyczne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pl-PL" sz="1600" dirty="0" smtClean="0"/>
              <a:t>Nasadzenia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pl-PL" sz="1600" dirty="0" smtClean="0"/>
              <a:t>Warunki siedliskowe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pl-PL" sz="1600" dirty="0" smtClean="0"/>
              <a:t>Zalety roślin w przestrzeni miejskiej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pl-PL" sz="1600" dirty="0" smtClean="0"/>
              <a:t>Rola roślin w małej retencji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pl-PL" sz="1600" dirty="0" smtClean="0"/>
              <a:t>Odległość sadzenia roślin od infrastruktury technicznej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pl-PL" sz="1600" dirty="0" smtClean="0"/>
              <a:t>Przygotowanie </a:t>
            </a:r>
            <a:r>
              <a:rPr lang="pl-PL" sz="1600" dirty="0"/>
              <a:t>podłoża	</a:t>
            </a:r>
            <a:r>
              <a:rPr lang="pl-PL" sz="1600" dirty="0" smtClean="0"/>
              <a:t>podłoża pod nasadzenia roślinne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pl-PL" sz="1600" dirty="0" smtClean="0"/>
              <a:t>Możliwości poprawy podłoża pod nasadzenia</a:t>
            </a:r>
          </a:p>
          <a:p>
            <a:pPr marL="228600" indent="-228600">
              <a:lnSpc>
                <a:spcPct val="150000"/>
              </a:lnSpc>
              <a:buAutoNum type="arabicPeriod" startAt="8"/>
            </a:pPr>
            <a:r>
              <a:rPr lang="pl-PL" sz="1600" dirty="0" smtClean="0"/>
              <a:t>Dobór </a:t>
            </a:r>
            <a:r>
              <a:rPr lang="pl-PL" sz="1600" dirty="0"/>
              <a:t>gatunkowy roślin	</a:t>
            </a:r>
            <a:endParaRPr lang="pl-PL" sz="1600" dirty="0" smtClean="0"/>
          </a:p>
          <a:p>
            <a:pPr marL="228600" indent="-228600">
              <a:lnSpc>
                <a:spcPct val="150000"/>
              </a:lnSpc>
              <a:buAutoNum type="arabicPeriod" startAt="8"/>
            </a:pPr>
            <a:r>
              <a:rPr lang="pl-PL" sz="1600" dirty="0" smtClean="0"/>
              <a:t>Sadzenie i zabiegi pielęgnacyjne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10. Książki </a:t>
            </a:r>
            <a:r>
              <a:rPr lang="pl-PL" sz="1600" dirty="0"/>
              <a:t>i publikacje wykorzystane	</a:t>
            </a:r>
          </a:p>
          <a:p>
            <a:pPr>
              <a:lnSpc>
                <a:spcPct val="150000"/>
              </a:lnSpc>
            </a:pPr>
            <a:endParaRPr lang="pl-PL" sz="1200" dirty="0"/>
          </a:p>
          <a:p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46" y="359227"/>
            <a:ext cx="4155411" cy="6145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733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90F80B3-6A04-4CFF-9F3F-F3416A7EF0AC}"/>
              </a:ext>
            </a:extLst>
          </p:cNvPr>
          <p:cNvSpPr txBox="1"/>
          <p:nvPr/>
        </p:nvSpPr>
        <p:spPr>
          <a:xfrm>
            <a:off x="512988" y="394066"/>
            <a:ext cx="58234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Zał. 3 Charakterystyka zieleni Torunia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Wstęp	</a:t>
            </a:r>
          </a:p>
          <a:p>
            <a:r>
              <a:rPr lang="pl-PL" sz="1600" dirty="0"/>
              <a:t>1. Stan prawny	</a:t>
            </a:r>
          </a:p>
          <a:p>
            <a:r>
              <a:rPr lang="pl-PL" sz="1600" dirty="0" smtClean="0"/>
              <a:t>2</a:t>
            </a:r>
            <a:r>
              <a:rPr lang="pl-PL" sz="1600" dirty="0"/>
              <a:t>. Wymogi wynikające z prawa miejscowego	</a:t>
            </a:r>
          </a:p>
          <a:p>
            <a:r>
              <a:rPr lang="pl-PL" sz="1600" dirty="0"/>
              <a:t>3. Możliwości i ograniczenia przy usuwaniu drzew i </a:t>
            </a:r>
            <a:r>
              <a:rPr lang="pl-PL" sz="1600" dirty="0" smtClean="0"/>
              <a:t>krzewów</a:t>
            </a:r>
            <a:endParaRPr lang="pl-PL" sz="1600" dirty="0"/>
          </a:p>
          <a:p>
            <a:r>
              <a:rPr lang="pl-PL" sz="1600" dirty="0"/>
              <a:t>4. Kompleksowe opracowania nt. „zieleni” Torunia	</a:t>
            </a:r>
          </a:p>
          <a:p>
            <a:pPr marL="179388" indent="-179388"/>
            <a:r>
              <a:rPr lang="pl-PL" sz="1600" dirty="0" smtClean="0"/>
              <a:t>5</a:t>
            </a:r>
            <a:r>
              <a:rPr lang="pl-PL" sz="1600" dirty="0"/>
              <a:t>. Tereny zieleni w „Studium uwarunkowań i kierunków zagospodarowania przestrzennego miasta Torunia”	</a:t>
            </a:r>
          </a:p>
          <a:p>
            <a:r>
              <a:rPr lang="pl-PL" sz="1600" dirty="0"/>
              <a:t>6. Opis form zieleni na terenie miasta	</a:t>
            </a:r>
          </a:p>
          <a:p>
            <a:r>
              <a:rPr lang="pl-PL" sz="1600" dirty="0" smtClean="0"/>
              <a:t>7</a:t>
            </a:r>
            <a:r>
              <a:rPr lang="pl-PL" sz="1600" dirty="0"/>
              <a:t>. Lasy	</a:t>
            </a:r>
            <a:endParaRPr lang="pl-PL" sz="1600" dirty="0" smtClean="0"/>
          </a:p>
          <a:p>
            <a:r>
              <a:rPr lang="pl-PL" sz="1600" dirty="0"/>
              <a:t>8. Grunty rolne</a:t>
            </a:r>
          </a:p>
          <a:p>
            <a:r>
              <a:rPr lang="pl-PL" sz="1600" dirty="0"/>
              <a:t>9. Ochrona przyrody</a:t>
            </a:r>
          </a:p>
          <a:p>
            <a:pPr marL="450850" indent="90488"/>
            <a:r>
              <a:rPr lang="pl-PL" sz="1600" dirty="0"/>
              <a:t>9.1. Pomniki przyrody</a:t>
            </a:r>
          </a:p>
          <a:p>
            <a:pPr marL="450850" indent="90488"/>
            <a:r>
              <a:rPr lang="pl-PL" sz="1600" dirty="0"/>
              <a:t>9.2. Rezerwaty</a:t>
            </a:r>
          </a:p>
          <a:p>
            <a:pPr marL="450850" indent="90488"/>
            <a:r>
              <a:rPr lang="pl-PL" sz="1600" dirty="0"/>
              <a:t>9.3. Obszary chronionego krajobrazu</a:t>
            </a:r>
          </a:p>
          <a:p>
            <a:pPr marL="450850" indent="90488"/>
            <a:r>
              <a:rPr lang="pl-PL" sz="1600" dirty="0"/>
              <a:t>9.4. Użytki ekologiczne i obszary przyrodniczo cenne</a:t>
            </a:r>
          </a:p>
          <a:p>
            <a:pPr marL="450850" indent="90488"/>
            <a:r>
              <a:rPr lang="pl-PL" sz="1600" dirty="0"/>
              <a:t>9.5. Obszary Natura 2000</a:t>
            </a:r>
          </a:p>
          <a:p>
            <a:r>
              <a:rPr lang="pl-PL" sz="1600" dirty="0"/>
              <a:t>10. Inwentaryzacja terenów zieleni</a:t>
            </a:r>
          </a:p>
          <a:p>
            <a:r>
              <a:rPr lang="pl-PL" sz="1600" dirty="0"/>
              <a:t>11. Aplikacja mobilna „Zielony Toruń – moje drzewo”	</a:t>
            </a:r>
          </a:p>
          <a:p>
            <a:r>
              <a:rPr lang="pl-PL" sz="1600" dirty="0"/>
              <a:t>12. Ogrody społeczne</a:t>
            </a:r>
          </a:p>
          <a:p>
            <a:r>
              <a:rPr lang="pl-PL" sz="1600" dirty="0"/>
              <a:t>13. Ogrody fasadowe</a:t>
            </a:r>
          </a:p>
          <a:p>
            <a:r>
              <a:rPr lang="pl-PL" sz="1600" dirty="0"/>
              <a:t>14. Ogrody deszczowe</a:t>
            </a:r>
          </a:p>
          <a:p>
            <a:r>
              <a:rPr lang="pl-PL" sz="1600" dirty="0"/>
              <a:t>15. Parki kieszonkowe</a:t>
            </a:r>
          </a:p>
          <a:p>
            <a:endParaRPr lang="pl-PL" sz="1600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 </a:t>
            </a:r>
          </a:p>
          <a:p>
            <a:r>
              <a:rPr lang="pl-PL" dirty="0"/>
              <a:t> 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903" y="245711"/>
            <a:ext cx="4372107" cy="6522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2536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92035" y="408214"/>
            <a:ext cx="75133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16</a:t>
            </a:r>
            <a:r>
              <a:rPr lang="pl-PL" sz="1600" dirty="0"/>
              <a:t>. Zielone </a:t>
            </a:r>
            <a:r>
              <a:rPr lang="pl-PL" sz="1600" dirty="0" smtClean="0"/>
              <a:t>przystanki</a:t>
            </a:r>
            <a:endParaRPr lang="pl-PL" sz="1600" dirty="0"/>
          </a:p>
          <a:p>
            <a:r>
              <a:rPr lang="pl-PL" sz="1600" dirty="0"/>
              <a:t>17. Trawiaste (zielone) </a:t>
            </a:r>
            <a:r>
              <a:rPr lang="pl-PL" sz="1600" dirty="0" smtClean="0"/>
              <a:t>torowiska</a:t>
            </a:r>
            <a:endParaRPr lang="pl-PL" sz="1600" dirty="0"/>
          </a:p>
          <a:p>
            <a:r>
              <a:rPr lang="pl-PL" sz="1600" dirty="0"/>
              <a:t>18. Łąki </a:t>
            </a:r>
            <a:r>
              <a:rPr lang="pl-PL" sz="1600" dirty="0" smtClean="0"/>
              <a:t>kwietne</a:t>
            </a:r>
            <a:endParaRPr lang="pl-PL" sz="1600" dirty="0"/>
          </a:p>
          <a:p>
            <a:r>
              <a:rPr lang="pl-PL" sz="1600" dirty="0"/>
              <a:t>19. Zieleń a Program „Moje </a:t>
            </a:r>
            <a:r>
              <a:rPr lang="pl-PL" sz="1600" dirty="0" smtClean="0"/>
              <a:t>podwórko”</a:t>
            </a:r>
            <a:endParaRPr lang="pl-PL" sz="1600" dirty="0"/>
          </a:p>
          <a:p>
            <a:r>
              <a:rPr lang="pl-PL" sz="1600" dirty="0"/>
              <a:t>20. Zielone projekty w budżecie </a:t>
            </a:r>
            <a:r>
              <a:rPr lang="pl-PL" sz="1600" dirty="0" smtClean="0"/>
              <a:t>obywatelskim</a:t>
            </a:r>
            <a:endParaRPr lang="pl-PL" sz="1600" dirty="0"/>
          </a:p>
          <a:p>
            <a:r>
              <a:rPr lang="pl-PL" sz="1600" dirty="0"/>
              <a:t>21. Inne zielone projekty </a:t>
            </a:r>
            <a:r>
              <a:rPr lang="pl-PL" sz="1600" dirty="0" smtClean="0"/>
              <a:t>miasta</a:t>
            </a:r>
            <a:endParaRPr lang="pl-PL" sz="1600" dirty="0"/>
          </a:p>
          <a:p>
            <a:pPr indent="358775"/>
            <a:r>
              <a:rPr lang="pl-PL" sz="1600" dirty="0"/>
              <a:t>Las na </a:t>
            </a:r>
            <a:r>
              <a:rPr lang="pl-PL" sz="1600" dirty="0" err="1" smtClean="0"/>
              <a:t>Rudelce</a:t>
            </a:r>
            <a:endParaRPr lang="pl-PL" sz="1600" dirty="0"/>
          </a:p>
          <a:p>
            <a:pPr indent="358775"/>
            <a:r>
              <a:rPr lang="pl-PL" sz="1600" dirty="0"/>
              <a:t>Turystyczno – rekreacyjne zagospodarowanie </a:t>
            </a:r>
            <a:r>
              <a:rPr lang="pl-PL" sz="1600" dirty="0" smtClean="0"/>
              <a:t>JAR-u</a:t>
            </a:r>
            <a:endParaRPr lang="pl-PL" sz="1600" dirty="0"/>
          </a:p>
          <a:p>
            <a:r>
              <a:rPr lang="pl-PL" sz="1600" dirty="0"/>
              <a:t>22. Zielone fasady </a:t>
            </a:r>
            <a:r>
              <a:rPr lang="pl-PL" sz="1600" dirty="0" smtClean="0"/>
              <a:t>budynków</a:t>
            </a:r>
            <a:endParaRPr lang="pl-PL" sz="1600" dirty="0"/>
          </a:p>
          <a:p>
            <a:r>
              <a:rPr lang="pl-PL" sz="1600" dirty="0"/>
              <a:t>23. Zielone </a:t>
            </a:r>
            <a:r>
              <a:rPr lang="pl-PL" sz="1600" dirty="0" smtClean="0"/>
              <a:t>ekrany</a:t>
            </a:r>
            <a:endParaRPr lang="pl-PL" sz="1600" dirty="0"/>
          </a:p>
          <a:p>
            <a:r>
              <a:rPr lang="pl-PL" sz="1600" dirty="0"/>
              <a:t>24. Zielone </a:t>
            </a:r>
            <a:r>
              <a:rPr lang="pl-PL" sz="1600" dirty="0" smtClean="0"/>
              <a:t>dachy</a:t>
            </a:r>
            <a:endParaRPr lang="pl-PL" sz="1600" dirty="0"/>
          </a:p>
          <a:p>
            <a:r>
              <a:rPr lang="pl-PL" sz="1600" dirty="0"/>
              <a:t>25. Zielona </a:t>
            </a:r>
            <a:r>
              <a:rPr lang="pl-PL" sz="1600" dirty="0" smtClean="0"/>
              <a:t>Starówka</a:t>
            </a:r>
            <a:endParaRPr lang="pl-PL" sz="1600" dirty="0"/>
          </a:p>
          <a:p>
            <a:r>
              <a:rPr lang="pl-PL" sz="1600" dirty="0"/>
              <a:t>26. Zielona Brama Gotyckiej </a:t>
            </a:r>
            <a:r>
              <a:rPr lang="pl-PL" sz="1600" dirty="0" smtClean="0"/>
              <a:t>Starówki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27. </a:t>
            </a:r>
            <a:r>
              <a:rPr lang="pl-PL" sz="1600" dirty="0" err="1"/>
              <a:t>Parklety</a:t>
            </a:r>
            <a:r>
              <a:rPr lang="pl-PL" sz="1600" dirty="0"/>
              <a:t> na </a:t>
            </a:r>
            <a:r>
              <a:rPr lang="pl-PL" sz="1600" dirty="0" smtClean="0"/>
              <a:t>Starówce</a:t>
            </a:r>
            <a:endParaRPr lang="pl-PL" sz="1600" dirty="0"/>
          </a:p>
          <a:p>
            <a:r>
              <a:rPr lang="pl-PL" sz="1600" dirty="0"/>
              <a:t>28. </a:t>
            </a:r>
            <a:r>
              <a:rPr lang="pl-PL" sz="1600" dirty="0" smtClean="0"/>
              <a:t>Woonerfy</a:t>
            </a:r>
            <a:endParaRPr lang="pl-PL" sz="1600" dirty="0"/>
          </a:p>
          <a:p>
            <a:r>
              <a:rPr lang="pl-PL" sz="1600" dirty="0"/>
              <a:t>29. Obchody Światowego Dnia Drzewa w </a:t>
            </a:r>
            <a:r>
              <a:rPr lang="pl-PL" sz="1600" dirty="0" smtClean="0"/>
              <a:t>Toruniu</a:t>
            </a:r>
            <a:endParaRPr lang="pl-PL" sz="1600" dirty="0"/>
          </a:p>
          <a:p>
            <a:r>
              <a:rPr lang="pl-PL" sz="1600" dirty="0"/>
              <a:t>30. Obchody Światowego Dnia </a:t>
            </a:r>
            <a:r>
              <a:rPr lang="pl-PL" sz="1600" dirty="0" smtClean="0"/>
              <a:t>Ziemi</a:t>
            </a:r>
            <a:endParaRPr lang="pl-PL" sz="1600" dirty="0"/>
          </a:p>
          <a:p>
            <a:r>
              <a:rPr lang="pl-PL" sz="1600" dirty="0"/>
              <a:t>31. </a:t>
            </a:r>
            <a:r>
              <a:rPr lang="pl-PL" sz="1600" dirty="0" smtClean="0"/>
              <a:t>Literatura</a:t>
            </a:r>
            <a:endParaRPr lang="pl-PL" sz="16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433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8186" y="347730"/>
            <a:ext cx="10277341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Druk Nr 742					                            </a:t>
            </a:r>
            <a:r>
              <a:rPr lang="pl-PL" sz="1600" dirty="0" smtClean="0"/>
              <a:t>Projekt </a:t>
            </a:r>
            <a:r>
              <a:rPr lang="pl-PL" sz="1600" dirty="0"/>
              <a:t>„P” </a:t>
            </a:r>
            <a:r>
              <a:rPr lang="pl-PL" sz="1600" dirty="0" smtClean="0"/>
              <a:t>uchwały z </a:t>
            </a:r>
            <a:r>
              <a:rPr lang="pl-PL" sz="1600" dirty="0"/>
              <a:t>dnia </a:t>
            </a:r>
            <a:r>
              <a:rPr lang="pl-PL" sz="1600" dirty="0" smtClean="0"/>
              <a:t>UCHWAŁA  </a:t>
            </a:r>
            <a:r>
              <a:rPr lang="pl-PL" sz="1600" dirty="0"/>
              <a:t>Nr…....…../2021</a:t>
            </a:r>
          </a:p>
          <a:p>
            <a:pPr algn="ctr"/>
            <a:r>
              <a:rPr lang="pl-PL" sz="1600" dirty="0"/>
              <a:t>RADY MIASTA TORUNIA</a:t>
            </a:r>
          </a:p>
          <a:p>
            <a:pPr algn="ctr"/>
            <a:r>
              <a:rPr lang="pl-PL" sz="1600" dirty="0"/>
              <a:t>z dnia……….......2021 r.</a:t>
            </a:r>
          </a:p>
          <a:p>
            <a:endParaRPr lang="pl-PL" sz="1600" dirty="0"/>
          </a:p>
          <a:p>
            <a:r>
              <a:rPr lang="pl-PL" sz="1600" dirty="0" smtClean="0"/>
              <a:t>w </a:t>
            </a:r>
            <a:r>
              <a:rPr lang="pl-PL" sz="1600" dirty="0"/>
              <a:t>sprawie przyjęcia „Programu ochrony środowiska dla miasta Torunia na lata 2021-2024 z uwzględnieniem perspektywy do roku 2028”</a:t>
            </a:r>
          </a:p>
          <a:p>
            <a:endParaRPr lang="pl-PL" sz="1600" dirty="0"/>
          </a:p>
          <a:p>
            <a:r>
              <a:rPr lang="pl-PL" sz="1600" dirty="0"/>
              <a:t>Na podstawie art.18 ust. 1 ustawy z dnia 27 kwietnia 2001 r. Prawo ochrony środowiska (Dz. U. z 2020 r. poz. 1219 z późn. zm. ) uchwala się, co następuje:</a:t>
            </a:r>
          </a:p>
          <a:p>
            <a:endParaRPr lang="pl-PL" sz="1600" dirty="0"/>
          </a:p>
          <a:p>
            <a:pPr marL="360363" indent="-360363"/>
            <a:r>
              <a:rPr lang="pl-PL" sz="1600" dirty="0"/>
              <a:t>§ 1. Przyjmuje się „Program ochrony środowiska dla miasta Torunia na lata 2021-2024 </a:t>
            </a:r>
            <a:r>
              <a:rPr lang="pl-PL" sz="1600" dirty="0" smtClean="0"/>
              <a:t>z </a:t>
            </a:r>
            <a:r>
              <a:rPr lang="pl-PL" sz="1600" dirty="0"/>
              <a:t>uwzględnieniem perspektywy do roku 2028”, stanowiący załącznik do </a:t>
            </a:r>
            <a:r>
              <a:rPr lang="pl-PL" sz="1600" dirty="0" smtClean="0"/>
              <a:t>niniejszej uchwały</a:t>
            </a:r>
            <a:r>
              <a:rPr lang="pl-PL" sz="1600" dirty="0"/>
              <a:t>.</a:t>
            </a:r>
          </a:p>
          <a:p>
            <a:pPr marL="360363" indent="-360363">
              <a:spcBef>
                <a:spcPts val="600"/>
              </a:spcBef>
            </a:pPr>
            <a:r>
              <a:rPr lang="pl-PL" sz="1600" dirty="0"/>
              <a:t>§ 2. Wykonanie uchwały powierza się Prezydentowi Miasta Torunia.</a:t>
            </a:r>
          </a:p>
          <a:p>
            <a:pPr marL="360363" indent="-360363">
              <a:spcBef>
                <a:spcPts val="600"/>
              </a:spcBef>
            </a:pPr>
            <a:r>
              <a:rPr lang="pl-PL" sz="1600" dirty="0"/>
              <a:t>§ 3. Traci moc uchwała Nr 891/18 Rady Miasta Torunia z dnia 19 lipca 2018 r. w </a:t>
            </a:r>
            <a:r>
              <a:rPr lang="pl-PL" sz="1600" dirty="0" smtClean="0"/>
              <a:t>sprawie Programu  </a:t>
            </a:r>
            <a:r>
              <a:rPr lang="pl-PL" sz="1600" dirty="0"/>
              <a:t>ochrony  środowiska  dla  Miasta Torunia do roku 2020 z uwzględnieniem </a:t>
            </a:r>
            <a:r>
              <a:rPr lang="pl-PL" sz="1600" dirty="0" smtClean="0"/>
              <a:t>perspektywy </a:t>
            </a:r>
            <a:r>
              <a:rPr lang="pl-PL" sz="1600" dirty="0"/>
              <a:t>do roku 2024.</a:t>
            </a:r>
          </a:p>
          <a:p>
            <a:pPr>
              <a:spcBef>
                <a:spcPts val="600"/>
              </a:spcBef>
            </a:pPr>
            <a:r>
              <a:rPr lang="pl-PL" sz="1600" dirty="0"/>
              <a:t>§ 4. Uchwała wchodzi w życie z dniem podjęcia.</a:t>
            </a:r>
          </a:p>
          <a:p>
            <a:endParaRPr lang="pl-PL" sz="1600" dirty="0"/>
          </a:p>
          <a:p>
            <a:pPr algn="r"/>
            <a:r>
              <a:rPr lang="pl-PL" sz="1600" dirty="0" smtClean="0"/>
              <a:t>     </a:t>
            </a:r>
            <a:r>
              <a:rPr lang="pl-PL" sz="1600" dirty="0"/>
              <a:t>Przewodniczący </a:t>
            </a:r>
          </a:p>
          <a:p>
            <a:pPr algn="r"/>
            <a:r>
              <a:rPr lang="pl-PL" sz="1600" dirty="0"/>
              <a:t> </a:t>
            </a:r>
            <a:r>
              <a:rPr lang="pl-PL" sz="1600" dirty="0" smtClean="0"/>
              <a:t>Rady </a:t>
            </a:r>
            <a:r>
              <a:rPr lang="pl-PL" sz="1600" dirty="0"/>
              <a:t>Miasta Torunia</a:t>
            </a:r>
          </a:p>
          <a:p>
            <a:endParaRPr lang="pl-PL" sz="1600" dirty="0"/>
          </a:p>
          <a:p>
            <a:pPr algn="r"/>
            <a:r>
              <a:rPr lang="pl-PL" sz="1600" dirty="0"/>
              <a:t>							/-/ Marcin Czyżniewski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0488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6061" y="321628"/>
            <a:ext cx="103803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W celu realizacji polityki ochrony środowiska organ wykonawczy gminy, zgodnie </a:t>
            </a:r>
            <a:r>
              <a:rPr lang="pl-PL" sz="1600" dirty="0" smtClean="0"/>
              <a:t>z </a:t>
            </a:r>
            <a:r>
              <a:rPr lang="pl-PL" sz="1600" dirty="0"/>
              <a:t>ustawą </a:t>
            </a:r>
            <a:r>
              <a:rPr lang="pl-PL" sz="1600" dirty="0" smtClean="0"/>
              <a:t>z </a:t>
            </a:r>
            <a:r>
              <a:rPr lang="pl-PL" sz="1600" dirty="0"/>
              <a:t>dnia 27 kwietnia 2001 r. Prawo ochrony środowiska </a:t>
            </a:r>
            <a:r>
              <a:rPr lang="pl-PL" sz="1600" dirty="0" smtClean="0"/>
              <a:t>sporządza </a:t>
            </a:r>
            <a:r>
              <a:rPr lang="pl-PL" sz="1600" dirty="0"/>
              <a:t>program ochrony </a:t>
            </a:r>
            <a:r>
              <a:rPr lang="pl-PL" sz="1600" dirty="0" smtClean="0"/>
              <a:t>środowiska, który określa politykę środowiskową, ustala cele i zadania. Głównym celem jest dążenie do poprawy aktualnego stanu środowiska w mieście. Program uwzględnia również realizację celów regionalnych i krajowych. </a:t>
            </a:r>
          </a:p>
          <a:p>
            <a:endParaRPr lang="pl-PL" sz="1400" dirty="0"/>
          </a:p>
          <a:p>
            <a:r>
              <a:rPr lang="pl-PL" sz="1600" dirty="0" smtClean="0"/>
              <a:t>W </a:t>
            </a:r>
            <a:r>
              <a:rPr lang="pl-PL" sz="1600" dirty="0"/>
              <a:t>projekcie Programu zawarto 10 podstawowych obszarów </a:t>
            </a:r>
            <a:r>
              <a:rPr lang="pl-PL" sz="1600" dirty="0" smtClean="0"/>
              <a:t>interwencji: 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Ochrona klimatu i jakość powietrza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Zagrożenie hałasem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Pola elektromagnetyczne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Gospodarowanie wodami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Gospodarka wodno – ściekowa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Gleba i zasoby geologiczne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Gospodarka odpadami i zapobieganie ich powstawaniu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Zasoby przyrodnicze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Zagrożenie poważnymi awariami</a:t>
            </a:r>
          </a:p>
          <a:p>
            <a:pPr marL="400050" indent="-220663">
              <a:buAutoNum type="romanUcPeriod"/>
            </a:pPr>
            <a:r>
              <a:rPr lang="pl-PL" sz="1600" dirty="0" smtClean="0"/>
              <a:t>Edukacja ekologiczna</a:t>
            </a:r>
          </a:p>
          <a:p>
            <a:pPr>
              <a:spcBef>
                <a:spcPts val="1200"/>
              </a:spcBef>
            </a:pPr>
            <a:r>
              <a:rPr lang="pl-PL" sz="1600" dirty="0"/>
              <a:t>dla każdego z nich określono: 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działania</a:t>
            </a:r>
            <a:r>
              <a:rPr lang="pl-PL" sz="1600" dirty="0"/>
              <a:t>, </a:t>
            </a:r>
            <a:endParaRPr lang="pl-PL" sz="1600" dirty="0" smtClean="0"/>
          </a:p>
          <a:p>
            <a:pPr marL="285750" indent="-285750">
              <a:buFontTx/>
              <a:buChar char="-"/>
            </a:pPr>
            <a:r>
              <a:rPr lang="pl-PL" sz="1600" dirty="0" smtClean="0"/>
              <a:t>harmonogram </a:t>
            </a:r>
            <a:r>
              <a:rPr lang="pl-PL" sz="1600" dirty="0"/>
              <a:t>realizacji, </a:t>
            </a:r>
            <a:endParaRPr lang="pl-PL" sz="1600" dirty="0" smtClean="0"/>
          </a:p>
          <a:p>
            <a:pPr marL="285750" indent="-285750">
              <a:buFontTx/>
              <a:buChar char="-"/>
            </a:pPr>
            <a:r>
              <a:rPr lang="pl-PL" sz="1600" dirty="0" smtClean="0"/>
              <a:t>analizę SWOT w której określono </a:t>
            </a:r>
            <a:r>
              <a:rPr lang="pl-PL" sz="1600" dirty="0"/>
              <a:t>mocne i słabe strony oraz podano wskaźniki monitoringu. </a:t>
            </a:r>
            <a:endParaRPr lang="pl-PL" sz="1600" dirty="0" smtClean="0"/>
          </a:p>
          <a:p>
            <a:endParaRPr lang="pl-PL" sz="1600" dirty="0"/>
          </a:p>
          <a:p>
            <a:r>
              <a:rPr lang="pl-PL" sz="1600" dirty="0" smtClean="0"/>
              <a:t>W </a:t>
            </a:r>
            <a:r>
              <a:rPr lang="pl-PL" sz="1600" dirty="0"/>
              <a:t>sumie sformułowano 64 </a:t>
            </a:r>
            <a:r>
              <a:rPr lang="pl-PL" sz="1600" dirty="0" smtClean="0"/>
              <a:t>działania określone w . </a:t>
            </a:r>
            <a:endParaRPr lang="pl-PL" sz="16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9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8038" y="191503"/>
            <a:ext cx="94950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I. Ochrona klimatu i jakości powietrza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pl-PL" sz="1200" dirty="0" smtClean="0"/>
              <a:t>a/ W </a:t>
            </a:r>
            <a:r>
              <a:rPr lang="pl-PL" sz="1200" dirty="0"/>
              <a:t>tym obszarze należy dużą uwagę skierować na </a:t>
            </a:r>
            <a:r>
              <a:rPr lang="pl-PL" sz="1200" b="1" dirty="0"/>
              <a:t>ograniczanie niskiej emisji </a:t>
            </a:r>
            <a:r>
              <a:rPr lang="pl-PL" sz="1200" dirty="0"/>
              <a:t>poprzez wymianę źródeł ciepła wykorzystujących paliwa stałe na źródła bez emisyjne lub niskoemisyjne oraz  rozbudowę miejskiej sieci monitoringu jakości powietrza, w tym z rozszerzeniem zakresu usługi o archiwizacją codziennych w celu umożliwienia śledzenia zmian, różnic na poszczególnych punktach pomiarów i analiz statystycznych.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pl-PL" sz="1200" dirty="0" smtClean="0"/>
              <a:t>b/ </a:t>
            </a:r>
            <a:r>
              <a:rPr lang="pl-PL" sz="1200" b="1" dirty="0" smtClean="0"/>
              <a:t>Poprawa </a:t>
            </a:r>
            <a:r>
              <a:rPr lang="pl-PL" sz="1200" b="1" dirty="0"/>
              <a:t>jakości powietrza </a:t>
            </a:r>
            <a:r>
              <a:rPr lang="pl-PL" sz="1200" dirty="0"/>
              <a:t>służyć będą również działania związane z </a:t>
            </a:r>
            <a:r>
              <a:rPr lang="pl-PL" sz="1200" b="1" dirty="0"/>
              <a:t>ograniczaniem liczby  samochodów prywatnych </a:t>
            </a:r>
            <a:r>
              <a:rPr lang="pl-PL" sz="1200" dirty="0"/>
              <a:t>na ulicach Torunia w wyniku zwiększania nakładów na komunikację miejską, w tym zakup pojazdów niskoemisyjnych, wyznaczenie </a:t>
            </a:r>
            <a:r>
              <a:rPr lang="pl-PL" sz="1200" dirty="0" err="1"/>
              <a:t>bus</a:t>
            </a:r>
            <a:r>
              <a:rPr lang="pl-PL" sz="1200" dirty="0"/>
              <a:t>-pasów i priorytetyzacja transportu publicznego w przypadku takich ulic jak: Olsztyńska, Lubicka, Chełmińska, Kraszewskiego, Czerwona Droga, Odrodzenia, Przy Kaszowniku oraz zwiększenie udziału stref spowolnionego ruchu (SPP) na osiedlach mieszkaniowych. 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pl-PL" sz="1200" dirty="0" smtClean="0"/>
              <a:t>c/ Ważnym </a:t>
            </a:r>
            <a:r>
              <a:rPr lang="pl-PL" sz="1200" dirty="0"/>
              <a:t>elementem jest również </a:t>
            </a:r>
            <a:r>
              <a:rPr lang="pl-PL" sz="1200" b="1" dirty="0"/>
              <a:t>budowa dróg rowerowych </a:t>
            </a:r>
            <a:r>
              <a:rPr lang="pl-PL" sz="1200" dirty="0"/>
              <a:t>między innymi na ulicach: Podgórnej, Broniewskiego (od Reja do Placu Hoffmana po obu stronach), Sobieskiego, Chrobrego, Kościuszki po stronie południowej, Grudziądzka - Przy Kaszowniku po stronie zachodniej, Odrodzenia po stronie południowej w celu stworzenia spójnej sieci tych dróg, co powinno przełożyć się na większy udział rowerów w strukturze komunikacyjnej miasta. </a:t>
            </a:r>
            <a:endParaRPr lang="pl-PL" sz="1200" dirty="0" smtClean="0"/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pl-PL" sz="1200" dirty="0" smtClean="0"/>
              <a:t>d/ </a:t>
            </a:r>
            <a:r>
              <a:rPr lang="pl-PL" sz="1200" b="1" dirty="0" smtClean="0"/>
              <a:t>przystosowania </a:t>
            </a:r>
            <a:r>
              <a:rPr lang="pl-PL" sz="1200" b="1" dirty="0"/>
              <a:t>miasta do </a:t>
            </a:r>
            <a:r>
              <a:rPr lang="pl-PL" sz="1200" b="1" dirty="0" smtClean="0"/>
              <a:t>zmiany </a:t>
            </a:r>
            <a:r>
              <a:rPr lang="pl-PL" sz="1200" b="1" dirty="0"/>
              <a:t>klimatu</a:t>
            </a:r>
            <a:r>
              <a:rPr lang="pl-PL" sz="1200" dirty="0"/>
              <a:t>, postępującej w kierunku większej nieregularności w pojawianiu się określonych warunków pogodowych, występowaniem nagłych i o dużym natężeniu deszczy nawalnych,  silnych wiatrów lub okresów bezwietrznych oraz z przedłużającymi się okresami bezopadowymi. Dlatego wszystkie działy UMT oraz jednostki organizacyjne GMT winny być zobowiązane do uwzględniania,  w przygotowywanych SWZ, regulaminach i umowach dotyczących koncepcji i  projektów budowlanych dla inwestycji kubaturowych i drogowych oraz zagospodarowania terenów obowiązku stosowania rozwiązań wpisujących się w adaptację miasta do zmian klimatu, w tym zwiększania udziału zieleni niskiej i wysokiej, zielonych dachów, ścian, wiat przystankowych i torowisk oraz elementów małej architektury poprawiających mikroklimat miejsca (fontanny, zbiorniki retencyjne, strumyki w obiegu zamkniętym itp. </a:t>
            </a:r>
            <a:endParaRPr lang="pl-PL" sz="1200" dirty="0" smtClean="0"/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pl-PL" sz="1200" dirty="0"/>
              <a:t>e/ </a:t>
            </a:r>
            <a:r>
              <a:rPr lang="pl-PL" sz="1200" b="1" dirty="0" smtClean="0"/>
              <a:t>działania mające </a:t>
            </a:r>
            <a:r>
              <a:rPr lang="pl-PL" sz="1200" b="1" dirty="0"/>
              <a:t>na celu spowalnianie spływu wód opadowych i roztopowych </a:t>
            </a:r>
            <a:r>
              <a:rPr lang="pl-PL" sz="1200" dirty="0"/>
              <a:t>do Wisły w przypadku odprowadzenia ich do sieci kanalizacji deszczowej poprzez infiltrację wód opadowych do gruntu, np. za pomocą skrzynek rozsączających, studni,  niecek i rowów chłonnych, jej magazynowanie w różnej wielkości zbiornikach retencyjnych, stawach hydrofitowych czy muldach chłonnych oraz zmniejszanie obniżanie stopnia szczelności powierzchni odwadnianych poprzez stosowanie w zagospodarowaniu terenu nawierzchni przepuszczalnych lub półprzepuszczalnych na parkingach osiedlowych, boiskach sportowych, placach zabaw oraz drogach lokalnych.</a:t>
            </a:r>
          </a:p>
          <a:p>
            <a:endParaRPr lang="pl-PL" sz="12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8178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4979" y="925729"/>
            <a:ext cx="854800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II. Zagrożenia hałasem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Priorytetem </a:t>
            </a:r>
            <a:r>
              <a:rPr lang="pl-PL" sz="1400" dirty="0" smtClean="0"/>
              <a:t>jest </a:t>
            </a:r>
            <a:r>
              <a:rPr lang="pl-PL" sz="1400" dirty="0"/>
              <a:t>opracowanie strategicznej mapy hałasu oraz realizacja zadań wynikających z „Programu ochrony środowiska przed hałasem dla miasta Torunia na lata 2018 - 2022”, </a:t>
            </a:r>
            <a:r>
              <a:rPr lang="pl-PL" sz="1400" dirty="0" smtClean="0"/>
              <a:t>w </a:t>
            </a:r>
            <a:r>
              <a:rPr lang="pl-PL" sz="1400" dirty="0"/>
              <a:t>tym zapewnienie środków dla </a:t>
            </a:r>
            <a:r>
              <a:rPr lang="pl-PL" sz="1400" dirty="0" err="1"/>
              <a:t>WŚiE</a:t>
            </a:r>
            <a:r>
              <a:rPr lang="pl-PL" sz="1400" dirty="0"/>
              <a:t> UMT na wykonywanie pomiarów hałasu, w przypadku zgłaszanych wniosków o przekraczaniu dopuszczalnych poziomów. </a:t>
            </a:r>
          </a:p>
          <a:p>
            <a:pPr>
              <a:spcBef>
                <a:spcPts val="1200"/>
              </a:spcBef>
            </a:pPr>
            <a:r>
              <a:rPr lang="pl-PL" sz="1400" b="1" dirty="0"/>
              <a:t>III. Pola elektromagnetyczne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Z uwagi na coraz większy udział pól magnetycznych w środowisku związany z rozwojem technologii </a:t>
            </a:r>
            <a:endParaRPr lang="pl-PL" sz="1400" dirty="0" smtClean="0"/>
          </a:p>
          <a:p>
            <a:r>
              <a:rPr lang="pl-PL" sz="1400" dirty="0" smtClean="0"/>
              <a:t>w </a:t>
            </a:r>
            <a:r>
              <a:rPr lang="pl-PL" sz="1400" dirty="0"/>
              <a:t>tym 5G bardzo ważne jest prowadzenie rejestru zgłoszeń źródeł pól elektromagnetycznych oraz przedstawienie zasięgu ich oddziaływania na mapie Torunia w celu eliminacji ich nakładania się w sąsiedztwie osiedli mieszkaniowych. </a:t>
            </a:r>
          </a:p>
          <a:p>
            <a:pPr>
              <a:spcBef>
                <a:spcPts val="1200"/>
              </a:spcBef>
            </a:pPr>
            <a:r>
              <a:rPr lang="pl-PL" sz="1400" b="1" dirty="0"/>
              <a:t>IV. Gospodarowanie wodami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Gospodarowanie wodami to przede wszystkim zapewnienie odpowiedniej ilości i jakości wody do spożycia oraz promowanie działań mających na celu zwiększenie retencji wód opadowych i roztopowych w miejscu ich powstania np. </a:t>
            </a:r>
            <a:r>
              <a:rPr lang="pl-PL" sz="1400" dirty="0" smtClean="0"/>
              <a:t>przez działania </a:t>
            </a:r>
            <a:r>
              <a:rPr lang="pl-PL" sz="1400" dirty="0"/>
              <a:t>w zakresie mikroretencji poprzez </a:t>
            </a:r>
            <a:r>
              <a:rPr lang="pl-PL" sz="1400" dirty="0" smtClean="0"/>
              <a:t>budowę </a:t>
            </a:r>
            <a:r>
              <a:rPr lang="pl-PL" sz="1400" dirty="0"/>
              <a:t>ogrodów deszczowych w celu możliwie najlepszego wykorzystania wód opadowych oraz niwelowania skutków deszczu nawalnego</a:t>
            </a:r>
          </a:p>
          <a:p>
            <a:pPr>
              <a:spcBef>
                <a:spcPts val="1200"/>
              </a:spcBef>
            </a:pPr>
            <a:r>
              <a:rPr lang="pl-PL" sz="1400" b="1" dirty="0"/>
              <a:t>V. Gospodarka wodno – ściekowa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W tym zakresie priorytetem jest dalszy rozwój zbiorowego odbioru ścieków, zwiększenie stopnia ich oczyszczania, likwidacja szamb oraz monitoring częstości opróżniania zbiorników bezodpływowych.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782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0910" y="177572"/>
            <a:ext cx="1018385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VI. Gleba i zasoby geologiczne</a:t>
            </a:r>
          </a:p>
          <a:p>
            <a:pPr>
              <a:spcBef>
                <a:spcPts val="600"/>
              </a:spcBef>
            </a:pPr>
            <a:r>
              <a:rPr lang="pl-PL" sz="1600" dirty="0"/>
              <a:t>Najważniejszym zadaniem jest ochrona gleb oraz zwiększanie w mpzp udziału powierzchni biologicznie czynnej, co niewątpliwe wpłynie na zmniejszenie udziału powierzchni szczelnych.  Konieczne jest również wprowadzenie zapisu do mpzp o rozszczelnieniu powierzchni nieprzepuszczalnych oraz o tym, że w przypadku budowy parkingów powierzchnia biologicznie  czynna w formie nasadzeń roślin, powinna stanowić 1/3 budowanego parkingu/placu.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/>
              <a:t>VII. Gospodarka odpadami i zapobieganie ich powstawaniu</a:t>
            </a:r>
          </a:p>
          <a:p>
            <a:r>
              <a:rPr lang="pl-PL" sz="1600" dirty="0"/>
              <a:t>Priorytetem w tym obszarze interwencji są działania prowadzące do zapobiegania powstawaniu odpadów, kontrola </a:t>
            </a:r>
            <a:r>
              <a:rPr lang="pl-PL" sz="1600" dirty="0" smtClean="0"/>
              <a:t>oraz monitoring </a:t>
            </a:r>
            <a:r>
              <a:rPr lang="pl-PL" sz="1600" dirty="0"/>
              <a:t>wytwórców odpadów i podmiotów posiadających instalacje do przetwarzania odpadów, likwidacja nielegalnych składowisk oraz usuwanie wyrobów zawierających azbest. </a:t>
            </a:r>
            <a:endParaRPr lang="pl-PL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/>
              <a:t>IX. Zagrożenie poważnymi awariami</a:t>
            </a:r>
          </a:p>
          <a:p>
            <a:r>
              <a:rPr lang="pl-PL" sz="1600" dirty="0"/>
              <a:t>Z uwagi na nieprzewidywalność wystąpienia zagrożeń konieczne jest zwiększanie nakładów na utrzymywanie, doposażanie sprzętowe oraz systematyczne szkolenia służb działających w systemie ratownictwa.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/>
              <a:t>X. Edukacja ekologiczna</a:t>
            </a:r>
          </a:p>
          <a:p>
            <a:r>
              <a:rPr lang="pl-PL" sz="1600" dirty="0"/>
              <a:t>Osiągnięcie wyznaczonych celów w zakresie ochrony i kształtowania środowiska w Toruniu nie jest możliwe bez przeprowadzania i wspieranie wszelkich działań na rzecz zwiększania świadomości społeczeństwa w zakresie ochrony środowiska poprzez prowadzenie kampanii ekologicznych, organizację festynów, konkursów, w tym radio, prasa, ulotki i broszury informacyjne, media społecznościowe i programy szkolne uwzględniające zagadania ochrony środowiska i adaptacji do zmiany klimatu dla wszystkich grup społecznych w mieście. </a:t>
            </a:r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206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1733" y="411097"/>
            <a:ext cx="1036197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/>
              <a:t>VIII. Zasoby przyrodnicze</a:t>
            </a:r>
          </a:p>
          <a:p>
            <a:r>
              <a:rPr lang="pl-PL" sz="1600" dirty="0"/>
              <a:t>Bardzo istotne </a:t>
            </a:r>
            <a:r>
              <a:rPr lang="pl-PL" sz="1600" dirty="0" smtClean="0"/>
              <a:t>jest </a:t>
            </a:r>
            <a:r>
              <a:rPr lang="pl-PL" sz="1600" b="1" dirty="0"/>
              <a:t>zinwentaryzowanie zasobów </a:t>
            </a:r>
            <a:r>
              <a:rPr lang="pl-PL" sz="1600" dirty="0"/>
              <a:t>przyrodniczych miasta, w pierwszej kolejności drzew i krzewów. Zbudowanie bazy danych ułatwi nadzór i zarządzanie terenami zieleni w mieście oraz spowoduje zwiększenie efektywności wykorzystania środków na bieżącą pielęgnację i utrzymanie terenów zieleni. </a:t>
            </a:r>
            <a:endParaRPr lang="pl-PL" sz="1600" dirty="0" smtClean="0"/>
          </a:p>
          <a:p>
            <a:pPr>
              <a:spcBef>
                <a:spcPts val="600"/>
              </a:spcBef>
            </a:pPr>
            <a:r>
              <a:rPr lang="pl-PL" sz="1600" b="1" dirty="0" smtClean="0"/>
              <a:t>Zwiększenie </a:t>
            </a:r>
            <a:r>
              <a:rPr lang="pl-PL" sz="1600" b="1" dirty="0"/>
              <a:t>liczby sadzonych drzew </a:t>
            </a:r>
            <a:r>
              <a:rPr lang="pl-PL" sz="1600" dirty="0"/>
              <a:t>w formie naturalnej przy ulicach, placach, w otoczeniu intensywnej zabudowy w celu poprawy mikroklimatu i retencji wód opadowych. Preferowane będzie sadzenie większych drzew o obwodzie pnia </a:t>
            </a:r>
            <a:r>
              <a:rPr lang="pl-PL" sz="1600" dirty="0" smtClean="0"/>
              <a:t>powyżej18-20 </a:t>
            </a:r>
            <a:r>
              <a:rPr lang="pl-PL" sz="1600" dirty="0"/>
              <a:t>cm i z w pełni wykształconą koroną, sadzenie drzew o rozłożystych koronach, które w przyszłości zapewnią cień lub półcień na ulicach, placach zabaw, parkingach itp. </a:t>
            </a:r>
            <a:endParaRPr lang="pl-PL" sz="1600" dirty="0" smtClean="0"/>
          </a:p>
          <a:p>
            <a:pPr>
              <a:spcBef>
                <a:spcPts val="600"/>
              </a:spcBef>
            </a:pPr>
            <a:r>
              <a:rPr lang="pl-PL" sz="1600" dirty="0" smtClean="0"/>
              <a:t>Ważne </a:t>
            </a:r>
            <a:r>
              <a:rPr lang="pl-PL" sz="1600" dirty="0"/>
              <a:t>będzie </a:t>
            </a:r>
            <a:r>
              <a:rPr lang="pl-PL" sz="1600" b="1" dirty="0"/>
              <a:t>pozyskiwanie nowych terenów lub przeznaczanie </a:t>
            </a:r>
            <a:r>
              <a:rPr lang="pl-PL" sz="1600" dirty="0"/>
              <a:t>terenów z zasobów miejskich na tereny zieleni, waloryzacja zieleni przyulicznej, alei, a w przypadku drzew właściwa ekranizacja systemów korzeniowych. </a:t>
            </a:r>
          </a:p>
          <a:p>
            <a:pPr>
              <a:spcBef>
                <a:spcPts val="600"/>
              </a:spcBef>
            </a:pPr>
            <a:r>
              <a:rPr lang="pl-PL" sz="1600" b="1" dirty="0"/>
              <a:t>Zieleń miejska wymaga większej pielęgnacji </a:t>
            </a:r>
            <a:r>
              <a:rPr lang="pl-PL" sz="1600" dirty="0"/>
              <a:t>stąd należy założyć wzrost nakładów na rewitalizację, pielęgnację i tworzenie nowych  terenów zieleni o 100% w stosunku do obecnych nakładów, wypracowanie nowych sprawniejszych systemów nadzoru nad terenami zieleni i  zarządzania zielenią miejską</a:t>
            </a:r>
            <a:r>
              <a:rPr lang="pl-PL" sz="1600" dirty="0" smtClean="0"/>
              <a:t>.</a:t>
            </a:r>
            <a:r>
              <a:rPr lang="pl-PL" sz="1600" dirty="0"/>
              <a:t> </a:t>
            </a:r>
            <a:endParaRPr lang="pl-PL" sz="1600" dirty="0" smtClean="0"/>
          </a:p>
          <a:p>
            <a:pPr>
              <a:spcBef>
                <a:spcPts val="600"/>
              </a:spcBef>
            </a:pPr>
            <a:r>
              <a:rPr lang="pl-PL" sz="1600" dirty="0" smtClean="0"/>
              <a:t>Ważne </a:t>
            </a:r>
            <a:r>
              <a:rPr lang="pl-PL" sz="1600" dirty="0"/>
              <a:t>jest również wprowadzenie wytycznych i standardów w zakresie kształtowania i pielęgnacji terenów zieleni, monitorowania ich przestrzegania oraz zwiększenie transparentności działań w zakresie planowanych wycinek i nasadzeń.  </a:t>
            </a:r>
          </a:p>
          <a:p>
            <a:pPr>
              <a:spcBef>
                <a:spcPts val="600"/>
              </a:spcBef>
            </a:pPr>
            <a:endParaRPr lang="pl-PL" sz="14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11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7F57703-688B-4428-9C57-90A774F45AFA}"/>
              </a:ext>
            </a:extLst>
          </p:cNvPr>
          <p:cNvSpPr txBox="1"/>
          <p:nvPr/>
        </p:nvSpPr>
        <p:spPr>
          <a:xfrm>
            <a:off x="185825" y="262019"/>
            <a:ext cx="10413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Załącznikami do Programu </a:t>
            </a:r>
            <a:r>
              <a:rPr lang="pl-PL" sz="1600" dirty="0"/>
              <a:t>ochrony środowiska miasta Torunia na lata 2021-2024 z uwzględnieniem perspektywy do roku 2028 </a:t>
            </a:r>
            <a:r>
              <a:rPr lang="pl-PL" sz="1600" dirty="0" smtClean="0"/>
              <a:t>jest 3.częściowe opracowanie „Zieleń Torunia” </a:t>
            </a:r>
          </a:p>
          <a:p>
            <a:pPr>
              <a:spcBef>
                <a:spcPts val="1200"/>
              </a:spcBef>
            </a:pPr>
            <a:r>
              <a:rPr lang="pl-PL" sz="1600" dirty="0" smtClean="0"/>
              <a:t>Składa </a:t>
            </a:r>
            <a:r>
              <a:rPr lang="pl-PL" sz="1600" dirty="0"/>
              <a:t>się z 3 części: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dirty="0"/>
              <a:t>Ochrona drzew w procesie inwestycyjnym – wytyczne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l-PL" sz="1600" dirty="0"/>
              <a:t>Zakładanie i pielęgnacja terenów zieleni – standardy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l-PL" sz="1600" dirty="0"/>
              <a:t>Charakterystyka zieleni </a:t>
            </a:r>
            <a:r>
              <a:rPr lang="pl-PL" sz="1600" dirty="0" smtClean="0"/>
              <a:t>miasta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Opracowanie ma na celu zdefiniowanie standardów, dotyczących projektowania i ochrony </a:t>
            </a:r>
            <a:r>
              <a:rPr lang="pl-PL" sz="1600" dirty="0" smtClean="0"/>
              <a:t>zieleni. Przy </a:t>
            </a:r>
            <a:r>
              <a:rPr lang="pl-PL" sz="1600" dirty="0"/>
              <a:t>racjonalnym podejściu do zieleni w mieście warto prowadzić działania, które w związku z prowadzonymi robotami budowlanymi, modernizacjami sieci oraz budową dróg czy przebudową i remontami dróg istniejących nie pogorszą stanu zieleni. </a:t>
            </a:r>
            <a:endParaRPr lang="pl-PL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 smtClean="0"/>
              <a:t>W </a:t>
            </a:r>
            <a:r>
              <a:rPr lang="pl-PL" sz="1600" dirty="0"/>
              <a:t>warunkach zrównoważonego rozwoju należy dążyć do pozostawienia jak największej liczby drzew i krzewów. Takie działania przyniosą korzyści ponieważ odpowiednie kształtowanie terenów zieleni przyczyni się do poprawy jakości powietrza i mikroklimatu miasta. </a:t>
            </a:r>
          </a:p>
          <a:p>
            <a:pPr marL="342900" indent="-342900">
              <a:buAutoNum type="arabicPeriod"/>
            </a:pPr>
            <a:endParaRPr lang="pl-PL" sz="1600" dirty="0"/>
          </a:p>
          <a:p>
            <a:r>
              <a:rPr lang="pl-PL" sz="1600" dirty="0" smtClean="0"/>
              <a:t>Jest ono odpowiedzią na wielokrotnie postulowane wnioski społeczników </a:t>
            </a:r>
            <a:r>
              <a:rPr lang="pl-PL" sz="1600" dirty="0"/>
              <a:t>i ekologów</a:t>
            </a:r>
          </a:p>
          <a:p>
            <a:endParaRPr lang="pl-PL" sz="1600" dirty="0"/>
          </a:p>
          <a:p>
            <a:r>
              <a:rPr lang="pl-PL" sz="1600" dirty="0"/>
              <a:t>Większość miast posiada już takie opracowania</a:t>
            </a:r>
          </a:p>
          <a:p>
            <a:endParaRPr lang="pl-PL" sz="1600" dirty="0"/>
          </a:p>
          <a:p>
            <a:r>
              <a:rPr lang="pl-PL" sz="1600" dirty="0"/>
              <a:t>Problem </a:t>
            </a:r>
            <a:r>
              <a:rPr lang="pl-PL" sz="1600" dirty="0" smtClean="0"/>
              <a:t>w Toruniu jest brak </a:t>
            </a:r>
            <a:r>
              <a:rPr lang="pl-PL" sz="1600" dirty="0"/>
              <a:t>spójnych informacji o powierzchniach terenów </a:t>
            </a:r>
            <a:r>
              <a:rPr lang="pl-PL" sz="1600" dirty="0" smtClean="0"/>
              <a:t>zieleni</a:t>
            </a:r>
            <a:endParaRPr lang="pl-PL" sz="16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956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992A60E-C5EE-4D2A-9440-3CF6C5310BF9}"/>
              </a:ext>
            </a:extLst>
          </p:cNvPr>
          <p:cNvSpPr txBox="1"/>
          <p:nvPr/>
        </p:nvSpPr>
        <p:spPr>
          <a:xfrm>
            <a:off x="464193" y="349805"/>
            <a:ext cx="491917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Zał. nr 1 Ochrona </a:t>
            </a:r>
            <a:r>
              <a:rPr lang="pl-PL" sz="1600" b="1" dirty="0"/>
              <a:t>drzew w procesie inwestycyjnym – wytyczne</a:t>
            </a:r>
          </a:p>
          <a:p>
            <a:pPr>
              <a:spcBef>
                <a:spcPts val="600"/>
              </a:spcBef>
            </a:pPr>
            <a:r>
              <a:rPr lang="pl-PL" sz="1600" dirty="0"/>
              <a:t>1. Cel opracowania</a:t>
            </a:r>
          </a:p>
          <a:p>
            <a:r>
              <a:rPr lang="pl-PL" sz="1600" dirty="0"/>
              <a:t>2. Podstawa prawna</a:t>
            </a:r>
          </a:p>
          <a:p>
            <a:r>
              <a:rPr lang="pl-PL" sz="1600" dirty="0"/>
              <a:t>4. Opracowania niezbędne dla fazy projektowej</a:t>
            </a:r>
          </a:p>
          <a:p>
            <a:pPr indent="360363"/>
            <a:r>
              <a:rPr lang="pl-PL" sz="1600" dirty="0" smtClean="0"/>
              <a:t>4.1</a:t>
            </a:r>
            <a:r>
              <a:rPr lang="pl-PL" sz="1600" dirty="0"/>
              <a:t>. Inwentaryzacja geodezyjna</a:t>
            </a:r>
          </a:p>
          <a:p>
            <a:pPr indent="360363"/>
            <a:r>
              <a:rPr lang="pl-PL" sz="1600" dirty="0" smtClean="0"/>
              <a:t>4.2</a:t>
            </a:r>
            <a:r>
              <a:rPr lang="pl-PL" sz="1600" dirty="0"/>
              <a:t>. Inwentaryzacja dendrologiczna</a:t>
            </a:r>
          </a:p>
          <a:p>
            <a:pPr indent="360363"/>
            <a:r>
              <a:rPr lang="pl-PL" sz="1600" dirty="0" smtClean="0"/>
              <a:t>4.3</a:t>
            </a:r>
            <a:r>
              <a:rPr lang="pl-PL" sz="1600" dirty="0"/>
              <a:t>. Strefa ochronna drzewa</a:t>
            </a:r>
          </a:p>
          <a:p>
            <a:r>
              <a:rPr lang="pl-PL" sz="1600" dirty="0"/>
              <a:t>5. Ochrona zieleni w czasie inwestycji </a:t>
            </a:r>
          </a:p>
          <a:p>
            <a:r>
              <a:rPr lang="pl-PL" sz="1600" dirty="0"/>
              <a:t>	5.1. Projekt ochrony zieleni/drzew </a:t>
            </a:r>
          </a:p>
          <a:p>
            <a:r>
              <a:rPr lang="pl-PL" sz="1600" dirty="0"/>
              <a:t>	5. 2. Realizacja robót budowlanych.</a:t>
            </a:r>
          </a:p>
          <a:p>
            <a:r>
              <a:rPr lang="pl-PL" sz="1600" dirty="0"/>
              <a:t>	5.3.Wymogi jakościowe materiału</a:t>
            </a:r>
          </a:p>
          <a:p>
            <a:r>
              <a:rPr lang="pl-PL" sz="1600" dirty="0"/>
              <a:t>6. Dokumentacja powykonawcza</a:t>
            </a:r>
          </a:p>
          <a:p>
            <a:r>
              <a:rPr lang="pl-PL" sz="1600" dirty="0"/>
              <a:t>7. Nasadzenia i wymogi pielęgnacyjne</a:t>
            </a:r>
          </a:p>
          <a:p>
            <a:r>
              <a:rPr lang="pl-PL" sz="1600" dirty="0"/>
              <a:t>8. Pielęgnacja zieleni w okresie pogwarancyjnym</a:t>
            </a:r>
          </a:p>
          <a:p>
            <a:r>
              <a:rPr lang="pl-PL" sz="1600" dirty="0"/>
              <a:t>9. Cięcia sanitarne </a:t>
            </a:r>
          </a:p>
          <a:p>
            <a:r>
              <a:rPr lang="pl-PL" sz="1600" dirty="0"/>
              <a:t>10. Wycinka drzew</a:t>
            </a:r>
          </a:p>
          <a:p>
            <a:r>
              <a:rPr lang="pl-PL" sz="1600" dirty="0"/>
              <a:t>11. Budowa dróg</a:t>
            </a:r>
          </a:p>
          <a:p>
            <a:r>
              <a:rPr lang="pl-PL" sz="1600" dirty="0"/>
              <a:t>12. Książki i publikacje wykorzystane</a:t>
            </a:r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Opracowanie na bieżąco aktualizowane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08" y="237327"/>
            <a:ext cx="4448376" cy="5986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029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39BB127-3318-4DC1-AB2F-181BA8093DB4}"/>
              </a:ext>
            </a:extLst>
          </p:cNvPr>
          <p:cNvSpPr txBox="1"/>
          <p:nvPr/>
        </p:nvSpPr>
        <p:spPr>
          <a:xfrm>
            <a:off x="426889" y="250956"/>
            <a:ext cx="1017242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dirty="0"/>
              <a:t>Zał. 1 Ochrona drzew w procesie inwestycyjnym – wytyczne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 Ma na celu propagowanie standardów, </a:t>
            </a:r>
            <a:r>
              <a:rPr lang="pl-PL" sz="1600" dirty="0" smtClean="0"/>
              <a:t>w zakresie ochrony drzew </a:t>
            </a:r>
            <a:r>
              <a:rPr lang="pl-PL" sz="1600" dirty="0"/>
              <a:t>na terenach inwestycyjnych. </a:t>
            </a:r>
            <a:r>
              <a:rPr lang="pl-PL" sz="1600" dirty="0" smtClean="0"/>
              <a:t>Podjęcie </a:t>
            </a:r>
            <a:r>
              <a:rPr lang="pl-PL" sz="1600" dirty="0"/>
              <a:t>przez inwestora współpracy ze specjalistą na początkowym etapie planowania inwestycji pozwoli na zachowanie </a:t>
            </a:r>
            <a:r>
              <a:rPr lang="pl-PL" sz="1600" dirty="0" smtClean="0"/>
              <a:t>w </a:t>
            </a:r>
            <a:r>
              <a:rPr lang="pl-PL" sz="1600" dirty="0"/>
              <a:t>przestrzeni miejskiej szeregu cennych drzew i pozwoli na zmniejszenie kosztów odtworzeniowych po zrealizowaniu inwestycji.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Skuteczna ochrona drzew/krzewów w procesach inwestycyjnych powinna sprowadzać się do działań, których ostatecznymi efektami będzie: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/>
              <a:t>ograniczenie stresu budowlanego roślin w czasie prowadzenia robót budowlanych,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/>
              <a:t>zachowanie jak największej liczby drzew/krzewów na konkretnych działkach budowlanych przez dostosowanie zamierzeń inwestycyjnych do szaty roślinnej,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/>
              <a:t>nie </a:t>
            </a:r>
            <a:r>
              <a:rPr lang="pl-PL" sz="1600" dirty="0" smtClean="0"/>
              <a:t>pogarszanie </a:t>
            </a:r>
            <a:r>
              <a:rPr lang="pl-PL" sz="1600" dirty="0"/>
              <a:t>kondycji drzew i </a:t>
            </a:r>
            <a:r>
              <a:rPr lang="pl-PL" sz="1600" dirty="0" smtClean="0"/>
              <a:t>krzewów oraz ich </a:t>
            </a:r>
            <a:r>
              <a:rPr lang="pl-PL" sz="1600" dirty="0"/>
              <a:t>dalszy niezburzony rozwój po zakończeniu inwestycji.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FF0000"/>
                </a:solidFill>
              </a:rPr>
              <a:t>Priorytety: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Każda inwestycja na terenie Torunia powinna uwzględniać konieczność ochrony gleby i roślin oraz zapewniać warunki sprzyjające infiltracji wód opadowych i roztopowych w miejscu ich powstania.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Podczas projektowania inwestycji powinno dążyć się do maksymalnego wykorzystania przyrodniczego potencjału miejsca/działki.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Proces ochrony zieleni w ramach prowadzonych inwestycji powinien zaczynać się od waloryzacji drzew/krzewów na terenie działki, sformułowania priorytetów w zakresie zabiegów ochronnych a kończyć się pielęgnacją zadrzewień/zakrzewień po zakończeniu inwestycji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Program ochrony środowiska miasta Torunia na lata 2021-2024 z uwzględnieniem perspektywy do roku 2028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9F47-0B13-4B89-AE9B-C9E76C18005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32910007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</TotalTime>
  <Words>1864</Words>
  <Application>Microsoft Office PowerPoint</Application>
  <PresentationFormat>Niestandardowy</PresentationFormat>
  <Paragraphs>189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Smuga</vt:lpstr>
      <vt:lpstr>Program ochrony środowiska miasta Torunia na lata 2021-2024 z uwzględnieniem perspektywy do roku 2028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środowiska miasta Torunia na lata 2021-2024 z uwzględnieniem perspektywy do roku 2028</dc:title>
  <dc:creator>h.pomianowska</dc:creator>
  <cp:lastModifiedBy>m.winiarska</cp:lastModifiedBy>
  <cp:revision>1</cp:revision>
  <dcterms:created xsi:type="dcterms:W3CDTF">2021-09-10T07:58:55Z</dcterms:created>
  <dcterms:modified xsi:type="dcterms:W3CDTF">2021-09-10T12:02:30Z</dcterms:modified>
</cp:coreProperties>
</file>